
<file path=[Content_Types].xml><?xml version="1.0" encoding="utf-8"?>
<Types xmlns="http://schemas.openxmlformats.org/package/2006/content-types">
  <Default Extension="jpeg" ContentType="image/jpeg"/>
  <Default Extension="JPG" ContentType="image/.jpg"/>
  <Default Extension="png" ContentType="image/png"/>
  <Default Extension="gif" ContentType="image/gi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78"/>
  </p:handoutMasterIdLst>
  <p:sldIdLst>
    <p:sldId id="536" r:id="rId3"/>
    <p:sldId id="490" r:id="rId5"/>
    <p:sldId id="537" r:id="rId6"/>
    <p:sldId id="311" r:id="rId7"/>
    <p:sldId id="634" r:id="rId8"/>
    <p:sldId id="774" r:id="rId9"/>
    <p:sldId id="544" r:id="rId10"/>
    <p:sldId id="545" r:id="rId11"/>
    <p:sldId id="546" r:id="rId12"/>
    <p:sldId id="547" r:id="rId13"/>
    <p:sldId id="548" r:id="rId14"/>
    <p:sldId id="437" r:id="rId15"/>
    <p:sldId id="549" r:id="rId16"/>
    <p:sldId id="550" r:id="rId17"/>
    <p:sldId id="551" r:id="rId18"/>
    <p:sldId id="552" r:id="rId19"/>
    <p:sldId id="553" r:id="rId20"/>
    <p:sldId id="554" r:id="rId21"/>
    <p:sldId id="555" r:id="rId22"/>
    <p:sldId id="556" r:id="rId23"/>
    <p:sldId id="492" r:id="rId24"/>
    <p:sldId id="558" r:id="rId25"/>
    <p:sldId id="559" r:id="rId26"/>
    <p:sldId id="562" r:id="rId27"/>
    <p:sldId id="570" r:id="rId28"/>
    <p:sldId id="571" r:id="rId29"/>
    <p:sldId id="572" r:id="rId30"/>
    <p:sldId id="573" r:id="rId31"/>
    <p:sldId id="628" r:id="rId32"/>
    <p:sldId id="575" r:id="rId33"/>
    <p:sldId id="576" r:id="rId34"/>
    <p:sldId id="577" r:id="rId35"/>
    <p:sldId id="732" r:id="rId36"/>
    <p:sldId id="563" r:id="rId37"/>
    <p:sldId id="578" r:id="rId38"/>
    <p:sldId id="579" r:id="rId39"/>
    <p:sldId id="580" r:id="rId40"/>
    <p:sldId id="581" r:id="rId41"/>
    <p:sldId id="564" r:id="rId42"/>
    <p:sldId id="582" r:id="rId43"/>
    <p:sldId id="583" r:id="rId44"/>
    <p:sldId id="584" r:id="rId45"/>
    <p:sldId id="585" r:id="rId46"/>
    <p:sldId id="565" r:id="rId47"/>
    <p:sldId id="702" r:id="rId48"/>
    <p:sldId id="587" r:id="rId49"/>
    <p:sldId id="588" r:id="rId50"/>
    <p:sldId id="589" r:id="rId51"/>
    <p:sldId id="590" r:id="rId52"/>
    <p:sldId id="566" r:id="rId53"/>
    <p:sldId id="586" r:id="rId54"/>
    <p:sldId id="591" r:id="rId55"/>
    <p:sldId id="592" r:id="rId56"/>
    <p:sldId id="593" r:id="rId57"/>
    <p:sldId id="595" r:id="rId58"/>
    <p:sldId id="596" r:id="rId59"/>
    <p:sldId id="597" r:id="rId60"/>
    <p:sldId id="609" r:id="rId61"/>
    <p:sldId id="567" r:id="rId62"/>
    <p:sldId id="598" r:id="rId63"/>
    <p:sldId id="599" r:id="rId64"/>
    <p:sldId id="600" r:id="rId65"/>
    <p:sldId id="601" r:id="rId66"/>
    <p:sldId id="602" r:id="rId67"/>
    <p:sldId id="603" r:id="rId68"/>
    <p:sldId id="568" r:id="rId69"/>
    <p:sldId id="604" r:id="rId70"/>
    <p:sldId id="608" r:id="rId71"/>
    <p:sldId id="605" r:id="rId72"/>
    <p:sldId id="606" r:id="rId73"/>
    <p:sldId id="607" r:id="rId74"/>
    <p:sldId id="611" r:id="rId75"/>
    <p:sldId id="561" r:id="rId76"/>
    <p:sldId id="484" r:id="rId77"/>
  </p:sldIdLst>
  <p:sldSz cx="12192000" cy="6858000"/>
  <p:notesSz cx="6858000" cy="9144000"/>
  <p:custDataLst>
    <p:tags r:id="rId82"/>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84807"/>
    <a:srgbClr val="FFFFFF"/>
    <a:srgbClr val="E20084"/>
    <a:srgbClr val="FB0024"/>
    <a:srgbClr val="FFC1E6"/>
    <a:srgbClr val="E20068"/>
    <a:srgbClr val="F2F2E6"/>
    <a:srgbClr val="F7F7ED"/>
    <a:srgbClr val="F9F9EF"/>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636" autoAdjust="0"/>
    <p:restoredTop sz="94670" autoAdjust="0"/>
  </p:normalViewPr>
  <p:slideViewPr>
    <p:cSldViewPr>
      <p:cViewPr varScale="1">
        <p:scale>
          <a:sx n="100" d="100"/>
          <a:sy n="100" d="100"/>
        </p:scale>
        <p:origin x="-114" y="-186"/>
      </p:cViewPr>
      <p:guideLst>
        <p:guide orient="horz" pos="2140"/>
        <p:guide pos="382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7212"/>
    </p:cViewPr>
  </p:sorterViewPr>
  <p:notesViewPr>
    <p:cSldViewPr>
      <p:cViewPr varScale="1">
        <p:scale>
          <a:sx n="58" d="100"/>
          <a:sy n="58" d="100"/>
        </p:scale>
        <p:origin x="-2580" y="-78"/>
      </p:cViewPr>
      <p:guideLst>
        <p:guide orient="horz" pos="2852"/>
        <p:guide pos="2154"/>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2" Type="http://schemas.openxmlformats.org/officeDocument/2006/relationships/tags" Target="tags/tag10.xml"/><Relationship Id="rId81" Type="http://schemas.openxmlformats.org/officeDocument/2006/relationships/tableStyles" Target="tableStyles.xml"/><Relationship Id="rId80" Type="http://schemas.openxmlformats.org/officeDocument/2006/relationships/viewProps" Target="viewProps.xml"/><Relationship Id="rId8" Type="http://schemas.openxmlformats.org/officeDocument/2006/relationships/slide" Target="slides/slide5.xml"/><Relationship Id="rId79" Type="http://schemas.openxmlformats.org/officeDocument/2006/relationships/presProps" Target="presProps.xml"/><Relationship Id="rId78" Type="http://schemas.openxmlformats.org/officeDocument/2006/relationships/handoutMaster" Target="handoutMasters/handoutMaster1.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slide" Target="slides/slide4.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3.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2.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DF6E4F5-AFD9-452D-978C-A65E37BD2A75}" type="datetimeFigureOut">
              <a:rPr lang="en-US" smtClean="0"/>
            </a:fld>
            <a:endParaRPr 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970C2A1-C45C-4D11-8087-34234E5428BA}" type="slidenum">
              <a:rPr lang="en-US" smtClean="0"/>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51779D53-1687-4629-A7C4-5F633C48289A}" type="datetimeFigureOut">
              <a:rPr lang="en-US" smtClean="0"/>
            </a:fld>
            <a:endParaRPr 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5F48F07-6AC5-47AF-9B36-9B4E83AB260F}" type="slidenum">
              <a:rPr lang="en-US" smtClean="0"/>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6.xml"/></Relationships>
</file>

<file path=ppt/notesSlides/_rels/notesSlide5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4.xml"/></Relationships>
</file>

<file path=ppt/notesSlides/_rels/notesSlide6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3.xml"/></Relationships>
</file>

<file path=ppt/notesSlides/_rels/notesSlide7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4.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621F41D1-EB0D-4857-8E93-8C1C831E6153}"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5F48F07-6AC5-47AF-9B36-9B4E83AB260F}" type="slidenum">
              <a:rPr lang="en-US" smtClean="0"/>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grpSp>
        <p:nvGrpSpPr>
          <p:cNvPr id="5" name="组合 4"/>
          <p:cNvGrpSpPr/>
          <p:nvPr userDrawn="1"/>
        </p:nvGrpSpPr>
        <p:grpSpPr>
          <a:xfrm>
            <a:off x="0" y="533400"/>
            <a:ext cx="12192000" cy="282296"/>
            <a:chOff x="0" y="457200"/>
            <a:chExt cx="9144000" cy="211722"/>
          </a:xfrm>
        </p:grpSpPr>
        <p:sp>
          <p:nvSpPr>
            <p:cNvPr id="2" name="矩形 1"/>
            <p:cNvSpPr/>
            <p:nvPr userDrawn="1"/>
          </p:nvSpPr>
          <p:spPr>
            <a:xfrm>
              <a:off x="0" y="457200"/>
              <a:ext cx="9144000" cy="457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6" name="矩形 5"/>
            <p:cNvSpPr/>
            <p:nvPr userDrawn="1"/>
          </p:nvSpPr>
          <p:spPr>
            <a:xfrm>
              <a:off x="0" y="544503"/>
              <a:ext cx="9144000" cy="124419"/>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cxnSp>
        <p:nvCxnSpPr>
          <p:cNvPr id="7" name="直接连接符 6"/>
          <p:cNvCxnSpPr/>
          <p:nvPr userDrawn="1"/>
        </p:nvCxnSpPr>
        <p:spPr>
          <a:xfrm flipH="1">
            <a:off x="1384300" y="6222721"/>
            <a:ext cx="9669811" cy="12979"/>
          </a:xfrm>
          <a:prstGeom prst="line">
            <a:avLst/>
          </a:prstGeom>
          <a:ln>
            <a:gradFill flip="none" rotWithShape="1">
              <a:gsLst>
                <a:gs pos="0">
                  <a:schemeClr val="bg1">
                    <a:lumMod val="85000"/>
                  </a:schemeClr>
                </a:gs>
                <a:gs pos="100000">
                  <a:schemeClr val="bg1">
                    <a:lumMod val="85000"/>
                  </a:schemeClr>
                </a:gs>
              </a:gsLst>
              <a:lin ang="0" scaled="1"/>
              <a:tileRect/>
            </a:gradFill>
            <a:prstDash val="sysDash"/>
          </a:ln>
        </p:spPr>
        <p:style>
          <a:lnRef idx="1">
            <a:schemeClr val="accent1"/>
          </a:lnRef>
          <a:fillRef idx="0">
            <a:schemeClr val="accent1"/>
          </a:fillRef>
          <a:effectRef idx="0">
            <a:schemeClr val="accent1"/>
          </a:effectRef>
          <a:fontRef idx="minor">
            <a:schemeClr val="tx1"/>
          </a:fontRef>
        </p:style>
      </p:cxnSp>
      <p:sp>
        <p:nvSpPr>
          <p:cNvPr id="3" name="圆角矩形 2"/>
          <p:cNvSpPr/>
          <p:nvPr userDrawn="1"/>
        </p:nvSpPr>
        <p:spPr>
          <a:xfrm>
            <a:off x="405441" y="271304"/>
            <a:ext cx="11307183" cy="809981"/>
          </a:xfrm>
          <a:prstGeom prst="roundRect">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4" name="圆角矩形 3"/>
          <p:cNvSpPr/>
          <p:nvPr userDrawn="1"/>
        </p:nvSpPr>
        <p:spPr>
          <a:xfrm flipH="1">
            <a:off x="549452" y="388263"/>
            <a:ext cx="11019156" cy="576064"/>
          </a:xfrm>
          <a:prstGeom prst="roundRect">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两栏内容">
    <p:spTree>
      <p:nvGrpSpPr>
        <p:cNvPr id="1" name=""/>
        <p:cNvGrpSpPr/>
        <p:nvPr/>
      </p:nvGrpSpPr>
      <p:grpSpPr>
        <a:xfrm>
          <a:off x="0" y="0"/>
          <a:ext cx="0" cy="0"/>
          <a:chOff x="0" y="0"/>
          <a:chExt cx="0" cy="0"/>
        </a:xfrm>
      </p:grpSpPr>
      <p:sp>
        <p:nvSpPr>
          <p:cNvPr id="5" name="矩形 4"/>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6" name="组合 5"/>
          <p:cNvGrpSpPr/>
          <p:nvPr userDrawn="1"/>
        </p:nvGrpSpPr>
        <p:grpSpPr>
          <a:xfrm>
            <a:off x="561220" y="295932"/>
            <a:ext cx="4429880" cy="670747"/>
            <a:chOff x="992415" y="1314149"/>
            <a:chExt cx="3998686" cy="503060"/>
          </a:xfrm>
          <a:effectLst>
            <a:outerShdw blurRad="228600" dist="101600" dir="8100000" algn="tr" rotWithShape="0">
              <a:prstClr val="black">
                <a:alpha val="27000"/>
              </a:prstClr>
            </a:outerShdw>
          </a:effectLst>
        </p:grpSpPr>
        <p:sp>
          <p:nvSpPr>
            <p:cNvPr id="7" name="圆角矩形 6"/>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8" name="圆角矩形 7"/>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cxnSp>
        <p:nvCxnSpPr>
          <p:cNvPr id="9" name="直接连接符 8"/>
          <p:cNvCxnSpPr/>
          <p:nvPr userDrawn="1"/>
        </p:nvCxnSpPr>
        <p:spPr>
          <a:xfrm>
            <a:off x="0" y="6249137"/>
            <a:ext cx="12192000" cy="0"/>
          </a:xfrm>
          <a:prstGeom prst="line">
            <a:avLst/>
          </a:prstGeom>
          <a:ln w="19050">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2" name="组合 11"/>
          <p:cNvGrpSpPr/>
          <p:nvPr userDrawn="1"/>
        </p:nvGrpSpPr>
        <p:grpSpPr>
          <a:xfrm>
            <a:off x="4229417" y="5880099"/>
            <a:ext cx="3733166" cy="738075"/>
            <a:chOff x="1439069" y="3145971"/>
            <a:chExt cx="4608512" cy="607486"/>
          </a:xfrm>
        </p:grpSpPr>
        <p:sp>
          <p:nvSpPr>
            <p:cNvPr id="13" name="圆角矩形 12"/>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4" name="圆角矩形 13"/>
            <p:cNvSpPr/>
            <p:nvPr userDrawn="1"/>
          </p:nvSpPr>
          <p:spPr>
            <a:xfrm flipH="1">
              <a:off x="1638879" y="3233690"/>
              <a:ext cx="4208891"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4.1">
    <p:spTree>
      <p:nvGrpSpPr>
        <p:cNvPr id="1" name=""/>
        <p:cNvGrpSpPr/>
        <p:nvPr/>
      </p:nvGrpSpPr>
      <p:grpSpPr>
        <a:xfrm>
          <a:off x="0" y="0"/>
          <a:ext cx="0" cy="0"/>
          <a:chOff x="0" y="0"/>
          <a:chExt cx="0" cy="0"/>
        </a:xfrm>
      </p:grpSpPr>
      <p:sp>
        <p:nvSpPr>
          <p:cNvPr id="4" name="矩形 3"/>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userDrawn="1"/>
        </p:nvGrpSpPr>
        <p:grpSpPr>
          <a:xfrm>
            <a:off x="561220" y="295932"/>
            <a:ext cx="4429880" cy="670747"/>
            <a:chOff x="992415" y="1314149"/>
            <a:chExt cx="3998686" cy="503060"/>
          </a:xfrm>
          <a:effectLst>
            <a:outerShdw blurRad="228600" dist="101600" dir="8100000" algn="tr" rotWithShape="0">
              <a:prstClr val="black">
                <a:alpha val="27000"/>
              </a:prstClr>
            </a:outerShdw>
          </a:effectLst>
        </p:grpSpPr>
        <p:sp>
          <p:nvSpPr>
            <p:cNvPr id="6" name="圆角矩形 5"/>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7" name="圆角矩形 6"/>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cxnSp>
        <p:nvCxnSpPr>
          <p:cNvPr id="8" name="直接连接符 7"/>
          <p:cNvCxnSpPr/>
          <p:nvPr userDrawn="1"/>
        </p:nvCxnSpPr>
        <p:spPr>
          <a:xfrm>
            <a:off x="0" y="6249137"/>
            <a:ext cx="12192000" cy="0"/>
          </a:xfrm>
          <a:prstGeom prst="line">
            <a:avLst/>
          </a:prstGeom>
          <a:ln w="19050">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nvGrpSpPr>
        <p:grpSpPr>
          <a:xfrm>
            <a:off x="3863752" y="5880099"/>
            <a:ext cx="4752527" cy="738075"/>
            <a:chOff x="1439069" y="3145971"/>
            <a:chExt cx="4608512" cy="607486"/>
          </a:xfrm>
        </p:grpSpPr>
        <p:sp>
          <p:nvSpPr>
            <p:cNvPr id="10" name="圆角矩形 9"/>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userDrawn="1"/>
          </p:nvSpPr>
          <p:spPr>
            <a:xfrm flipH="1">
              <a:off x="1583460" y="3218012"/>
              <a:ext cx="4357013"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2">
    <p:spTree>
      <p:nvGrpSpPr>
        <p:cNvPr id="1" name=""/>
        <p:cNvGrpSpPr/>
        <p:nvPr/>
      </p:nvGrpSpPr>
      <p:grpSpPr>
        <a:xfrm>
          <a:off x="0" y="0"/>
          <a:ext cx="0" cy="0"/>
          <a:chOff x="0" y="0"/>
          <a:chExt cx="0" cy="0"/>
        </a:xfrm>
      </p:grpSpPr>
      <p:sp>
        <p:nvSpPr>
          <p:cNvPr id="4" name="矩形 3"/>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userDrawn="1"/>
        </p:nvGrpSpPr>
        <p:grpSpPr>
          <a:xfrm>
            <a:off x="561220" y="295932"/>
            <a:ext cx="4429880" cy="670747"/>
            <a:chOff x="992415" y="1314149"/>
            <a:chExt cx="3998686" cy="503060"/>
          </a:xfrm>
          <a:effectLst>
            <a:outerShdw blurRad="228600" dist="101600" dir="8100000" algn="tr" rotWithShape="0">
              <a:prstClr val="black">
                <a:alpha val="27000"/>
              </a:prstClr>
            </a:outerShdw>
          </a:effectLst>
        </p:grpSpPr>
        <p:sp>
          <p:nvSpPr>
            <p:cNvPr id="6" name="圆角矩形 5"/>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7" name="圆角矩形 6"/>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cxnSp>
        <p:nvCxnSpPr>
          <p:cNvPr id="8" name="直接连接符 7"/>
          <p:cNvCxnSpPr/>
          <p:nvPr userDrawn="1"/>
        </p:nvCxnSpPr>
        <p:spPr>
          <a:xfrm>
            <a:off x="0" y="6249137"/>
            <a:ext cx="12192000" cy="0"/>
          </a:xfrm>
          <a:prstGeom prst="line">
            <a:avLst/>
          </a:prstGeom>
          <a:ln w="19050">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nvGrpSpPr>
        <p:grpSpPr>
          <a:xfrm>
            <a:off x="3863752" y="5880099"/>
            <a:ext cx="4752527" cy="738075"/>
            <a:chOff x="1439069" y="3145971"/>
            <a:chExt cx="4608512" cy="607486"/>
          </a:xfrm>
        </p:grpSpPr>
        <p:sp>
          <p:nvSpPr>
            <p:cNvPr id="10" name="圆角矩形 9"/>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userDrawn="1"/>
          </p:nvSpPr>
          <p:spPr>
            <a:xfrm flipH="1">
              <a:off x="1583460" y="3218012"/>
              <a:ext cx="4357013"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4.3">
    <p:spTree>
      <p:nvGrpSpPr>
        <p:cNvPr id="1" name=""/>
        <p:cNvGrpSpPr/>
        <p:nvPr/>
      </p:nvGrpSpPr>
      <p:grpSpPr>
        <a:xfrm>
          <a:off x="0" y="0"/>
          <a:ext cx="0" cy="0"/>
          <a:chOff x="0" y="0"/>
          <a:chExt cx="0" cy="0"/>
        </a:xfrm>
      </p:grpSpPr>
      <p:sp>
        <p:nvSpPr>
          <p:cNvPr id="4" name="矩形 3"/>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userDrawn="1"/>
        </p:nvGrpSpPr>
        <p:grpSpPr>
          <a:xfrm>
            <a:off x="561220" y="295932"/>
            <a:ext cx="4429880" cy="670747"/>
            <a:chOff x="992415" y="1314149"/>
            <a:chExt cx="3998686" cy="503060"/>
          </a:xfrm>
          <a:effectLst>
            <a:outerShdw blurRad="228600" dist="101600" dir="8100000" algn="tr" rotWithShape="0">
              <a:prstClr val="black">
                <a:alpha val="27000"/>
              </a:prstClr>
            </a:outerShdw>
          </a:effectLst>
        </p:grpSpPr>
        <p:sp>
          <p:nvSpPr>
            <p:cNvPr id="6" name="圆角矩形 5"/>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7" name="圆角矩形 6"/>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cxnSp>
        <p:nvCxnSpPr>
          <p:cNvPr id="8" name="直接连接符 7"/>
          <p:cNvCxnSpPr/>
          <p:nvPr userDrawn="1"/>
        </p:nvCxnSpPr>
        <p:spPr>
          <a:xfrm>
            <a:off x="0" y="6249137"/>
            <a:ext cx="12192000" cy="0"/>
          </a:xfrm>
          <a:prstGeom prst="line">
            <a:avLst/>
          </a:prstGeom>
          <a:ln w="19050">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9" name="组合 8"/>
          <p:cNvGrpSpPr/>
          <p:nvPr userDrawn="1"/>
        </p:nvGrpSpPr>
        <p:grpSpPr>
          <a:xfrm>
            <a:off x="3863752" y="5880099"/>
            <a:ext cx="4752527" cy="738075"/>
            <a:chOff x="1439069" y="3145971"/>
            <a:chExt cx="4608512" cy="607486"/>
          </a:xfrm>
        </p:grpSpPr>
        <p:sp>
          <p:nvSpPr>
            <p:cNvPr id="10" name="圆角矩形 9"/>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3" name="圆角矩形 12"/>
            <p:cNvSpPr/>
            <p:nvPr userDrawn="1"/>
          </p:nvSpPr>
          <p:spPr>
            <a:xfrm flipH="1">
              <a:off x="1583460" y="3218012"/>
              <a:ext cx="4357013"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尾页">
    <p:spTree>
      <p:nvGrpSpPr>
        <p:cNvPr id="1" name=""/>
        <p:cNvGrpSpPr/>
        <p:nvPr/>
      </p:nvGrpSpPr>
      <p:grpSpPr>
        <a:xfrm>
          <a:off x="0" y="0"/>
          <a:ext cx="0" cy="0"/>
          <a:chOff x="0" y="0"/>
          <a:chExt cx="0" cy="0"/>
        </a:xfrm>
      </p:grpSpPr>
      <p:sp>
        <p:nvSpPr>
          <p:cNvPr id="2" name="矩形 1"/>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3" name="组合 2"/>
          <p:cNvGrpSpPr/>
          <p:nvPr userDrawn="1"/>
        </p:nvGrpSpPr>
        <p:grpSpPr>
          <a:xfrm>
            <a:off x="561220" y="295932"/>
            <a:ext cx="4429880" cy="670747"/>
            <a:chOff x="992415" y="1314149"/>
            <a:chExt cx="3998686" cy="503060"/>
          </a:xfrm>
          <a:effectLst>
            <a:outerShdw blurRad="228600" dist="101600" dir="8100000" algn="tr" rotWithShape="0">
              <a:prstClr val="black">
                <a:alpha val="27000"/>
              </a:prstClr>
            </a:outerShdw>
          </a:effectLst>
        </p:grpSpPr>
        <p:sp>
          <p:nvSpPr>
            <p:cNvPr id="4" name="圆角矩形 3"/>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5" name="圆角矩形 4"/>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grpSp>
        <p:nvGrpSpPr>
          <p:cNvPr id="17" name="组合 16"/>
          <p:cNvGrpSpPr/>
          <p:nvPr userDrawn="1"/>
        </p:nvGrpSpPr>
        <p:grpSpPr>
          <a:xfrm>
            <a:off x="4229417" y="5880099"/>
            <a:ext cx="3733166" cy="738075"/>
            <a:chOff x="1439069" y="3145971"/>
            <a:chExt cx="4608512" cy="607486"/>
          </a:xfrm>
        </p:grpSpPr>
        <p:sp>
          <p:nvSpPr>
            <p:cNvPr id="18" name="圆角矩形 17"/>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圆角矩形 18"/>
            <p:cNvSpPr/>
            <p:nvPr userDrawn="1"/>
          </p:nvSpPr>
          <p:spPr>
            <a:xfrm flipH="1">
              <a:off x="1638879" y="3233690"/>
              <a:ext cx="4208891"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最后空白">
    <p:spTree>
      <p:nvGrpSpPr>
        <p:cNvPr id="1" name=""/>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1">
    <p:spTree>
      <p:nvGrpSpPr>
        <p:cNvPr id="1" name=""/>
        <p:cNvGrpSpPr/>
        <p:nvPr/>
      </p:nvGrpSpPr>
      <p:grpSpPr>
        <a:xfrm>
          <a:off x="0" y="0"/>
          <a:ext cx="0" cy="0"/>
          <a:chOff x="0" y="0"/>
          <a:chExt cx="0" cy="0"/>
        </a:xfrm>
      </p:grpSpPr>
      <p:sp>
        <p:nvSpPr>
          <p:cNvPr id="9" name="矩形 8"/>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3" name="组合 12"/>
          <p:cNvGrpSpPr/>
          <p:nvPr userDrawn="1"/>
        </p:nvGrpSpPr>
        <p:grpSpPr>
          <a:xfrm>
            <a:off x="561220" y="295932"/>
            <a:ext cx="11223412" cy="670747"/>
            <a:chOff x="992415" y="1314149"/>
            <a:chExt cx="3998686" cy="503060"/>
          </a:xfrm>
          <a:effectLst>
            <a:outerShdw blurRad="228600" dist="101600" dir="8100000" algn="tr" rotWithShape="0">
              <a:prstClr val="black">
                <a:alpha val="27000"/>
              </a:prstClr>
            </a:outerShdw>
          </a:effectLst>
        </p:grpSpPr>
        <p:sp>
          <p:nvSpPr>
            <p:cNvPr id="14" name="圆角矩形 13"/>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15" name="圆角矩形 14"/>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cxnSp>
        <p:nvCxnSpPr>
          <p:cNvPr id="16" name="直接连接符 15"/>
          <p:cNvCxnSpPr/>
          <p:nvPr userDrawn="1"/>
        </p:nvCxnSpPr>
        <p:spPr>
          <a:xfrm>
            <a:off x="0" y="6249137"/>
            <a:ext cx="12192000" cy="0"/>
          </a:xfrm>
          <a:prstGeom prst="line">
            <a:avLst/>
          </a:prstGeom>
          <a:ln w="19050">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组合 16"/>
          <p:cNvGrpSpPr/>
          <p:nvPr userDrawn="1"/>
        </p:nvGrpSpPr>
        <p:grpSpPr>
          <a:xfrm>
            <a:off x="4229417" y="5880099"/>
            <a:ext cx="3733166" cy="738075"/>
            <a:chOff x="1439069" y="3145971"/>
            <a:chExt cx="4608512" cy="607486"/>
          </a:xfrm>
        </p:grpSpPr>
        <p:sp>
          <p:nvSpPr>
            <p:cNvPr id="18" name="圆角矩形 17"/>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圆角矩形 18"/>
            <p:cNvSpPr/>
            <p:nvPr userDrawn="1"/>
          </p:nvSpPr>
          <p:spPr>
            <a:xfrm flipH="1">
              <a:off x="1638879" y="3233690"/>
              <a:ext cx="4208891"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2">
    <p:spTree>
      <p:nvGrpSpPr>
        <p:cNvPr id="1" name=""/>
        <p:cNvGrpSpPr/>
        <p:nvPr/>
      </p:nvGrpSpPr>
      <p:grpSpPr>
        <a:xfrm>
          <a:off x="0" y="0"/>
          <a:ext cx="0" cy="0"/>
          <a:chOff x="0" y="0"/>
          <a:chExt cx="0" cy="0"/>
        </a:xfrm>
      </p:grpSpPr>
      <p:sp>
        <p:nvSpPr>
          <p:cNvPr id="9" name="矩形 8"/>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3" name="组合 12"/>
          <p:cNvGrpSpPr/>
          <p:nvPr userDrawn="1"/>
        </p:nvGrpSpPr>
        <p:grpSpPr>
          <a:xfrm>
            <a:off x="561220" y="295932"/>
            <a:ext cx="11151404" cy="670747"/>
            <a:chOff x="992415" y="1314149"/>
            <a:chExt cx="3998686" cy="503060"/>
          </a:xfrm>
          <a:effectLst>
            <a:outerShdw blurRad="228600" dist="101600" dir="8100000" algn="tr" rotWithShape="0">
              <a:prstClr val="black">
                <a:alpha val="27000"/>
              </a:prstClr>
            </a:outerShdw>
          </a:effectLst>
        </p:grpSpPr>
        <p:sp>
          <p:nvSpPr>
            <p:cNvPr id="14" name="圆角矩形 13"/>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15" name="圆角矩形 14"/>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cxnSp>
        <p:nvCxnSpPr>
          <p:cNvPr id="16" name="直接连接符 15"/>
          <p:cNvCxnSpPr/>
          <p:nvPr userDrawn="1"/>
        </p:nvCxnSpPr>
        <p:spPr>
          <a:xfrm>
            <a:off x="0" y="6249137"/>
            <a:ext cx="12192000" cy="0"/>
          </a:xfrm>
          <a:prstGeom prst="line">
            <a:avLst/>
          </a:prstGeom>
          <a:ln w="19050">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组合 16"/>
          <p:cNvGrpSpPr/>
          <p:nvPr userDrawn="1"/>
        </p:nvGrpSpPr>
        <p:grpSpPr>
          <a:xfrm>
            <a:off x="4229417" y="5880099"/>
            <a:ext cx="3733166" cy="738075"/>
            <a:chOff x="1439069" y="3145971"/>
            <a:chExt cx="4608512" cy="607486"/>
          </a:xfrm>
        </p:grpSpPr>
        <p:sp>
          <p:nvSpPr>
            <p:cNvPr id="18" name="圆角矩形 17"/>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圆角矩形 18"/>
            <p:cNvSpPr/>
            <p:nvPr userDrawn="1"/>
          </p:nvSpPr>
          <p:spPr>
            <a:xfrm flipH="1">
              <a:off x="1638879" y="3233690"/>
              <a:ext cx="4208891"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3">
    <p:spTree>
      <p:nvGrpSpPr>
        <p:cNvPr id="1" name=""/>
        <p:cNvGrpSpPr/>
        <p:nvPr/>
      </p:nvGrpSpPr>
      <p:grpSpPr>
        <a:xfrm>
          <a:off x="0" y="0"/>
          <a:ext cx="0" cy="0"/>
          <a:chOff x="0" y="0"/>
          <a:chExt cx="0" cy="0"/>
        </a:xfrm>
      </p:grpSpPr>
      <p:sp>
        <p:nvSpPr>
          <p:cNvPr id="9" name="矩形 8"/>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13" name="组合 12"/>
          <p:cNvGrpSpPr/>
          <p:nvPr userDrawn="1"/>
        </p:nvGrpSpPr>
        <p:grpSpPr>
          <a:xfrm>
            <a:off x="561220" y="295932"/>
            <a:ext cx="4429880" cy="670747"/>
            <a:chOff x="992415" y="1314149"/>
            <a:chExt cx="3998686" cy="503060"/>
          </a:xfrm>
          <a:effectLst>
            <a:outerShdw blurRad="228600" dist="101600" dir="8100000" algn="tr" rotWithShape="0">
              <a:prstClr val="black">
                <a:alpha val="27000"/>
              </a:prstClr>
            </a:outerShdw>
          </a:effectLst>
        </p:grpSpPr>
        <p:sp>
          <p:nvSpPr>
            <p:cNvPr id="14" name="圆角矩形 13"/>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15" name="圆角矩形 14"/>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cxnSp>
        <p:nvCxnSpPr>
          <p:cNvPr id="16" name="直接连接符 15"/>
          <p:cNvCxnSpPr/>
          <p:nvPr userDrawn="1"/>
        </p:nvCxnSpPr>
        <p:spPr>
          <a:xfrm>
            <a:off x="0" y="6249137"/>
            <a:ext cx="12192000" cy="0"/>
          </a:xfrm>
          <a:prstGeom prst="line">
            <a:avLst/>
          </a:prstGeom>
          <a:ln w="19050">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7" name="组合 16"/>
          <p:cNvGrpSpPr/>
          <p:nvPr userDrawn="1"/>
        </p:nvGrpSpPr>
        <p:grpSpPr>
          <a:xfrm>
            <a:off x="4229417" y="5880099"/>
            <a:ext cx="3733166" cy="738075"/>
            <a:chOff x="1439069" y="3145971"/>
            <a:chExt cx="4608512" cy="607486"/>
          </a:xfrm>
        </p:grpSpPr>
        <p:sp>
          <p:nvSpPr>
            <p:cNvPr id="18" name="圆角矩形 17"/>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圆角矩形 18"/>
            <p:cNvSpPr/>
            <p:nvPr userDrawn="1"/>
          </p:nvSpPr>
          <p:spPr>
            <a:xfrm flipH="1">
              <a:off x="1638879" y="3233690"/>
              <a:ext cx="4208891"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p:spTree>
      <p:nvGrpSpPr>
        <p:cNvPr id="1" name=""/>
        <p:cNvGrpSpPr/>
        <p:nvPr/>
      </p:nvGrpSpPr>
      <p:grpSpPr>
        <a:xfrm>
          <a:off x="0" y="0"/>
          <a:ext cx="0" cy="0"/>
          <a:chOff x="0" y="0"/>
          <a:chExt cx="0" cy="0"/>
        </a:xfrm>
      </p:grpSpPr>
      <p:sp>
        <p:nvSpPr>
          <p:cNvPr id="5" name="矩形 4"/>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6" name="组合 5"/>
          <p:cNvGrpSpPr/>
          <p:nvPr userDrawn="1"/>
        </p:nvGrpSpPr>
        <p:grpSpPr>
          <a:xfrm>
            <a:off x="561220" y="295932"/>
            <a:ext cx="4429880" cy="670747"/>
            <a:chOff x="992415" y="1314149"/>
            <a:chExt cx="3998686" cy="503060"/>
          </a:xfrm>
          <a:effectLst>
            <a:outerShdw blurRad="228600" dist="101600" dir="8100000" algn="tr" rotWithShape="0">
              <a:prstClr val="black">
                <a:alpha val="27000"/>
              </a:prstClr>
            </a:outerShdw>
          </a:effectLst>
        </p:grpSpPr>
        <p:sp>
          <p:nvSpPr>
            <p:cNvPr id="7" name="圆角矩形 6"/>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8" name="圆角矩形 7"/>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grpSp>
        <p:nvGrpSpPr>
          <p:cNvPr id="17" name="组合 16"/>
          <p:cNvGrpSpPr/>
          <p:nvPr userDrawn="1"/>
        </p:nvGrpSpPr>
        <p:grpSpPr>
          <a:xfrm>
            <a:off x="4229417" y="5880099"/>
            <a:ext cx="3733166" cy="738075"/>
            <a:chOff x="1439069" y="3145971"/>
            <a:chExt cx="4608512" cy="607486"/>
          </a:xfrm>
        </p:grpSpPr>
        <p:sp>
          <p:nvSpPr>
            <p:cNvPr id="18" name="圆角矩形 17"/>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sp>
          <p:nvSpPr>
            <p:cNvPr id="19" name="圆角矩形 18"/>
            <p:cNvSpPr/>
            <p:nvPr userDrawn="1"/>
          </p:nvSpPr>
          <p:spPr>
            <a:xfrm flipH="1">
              <a:off x="1638879" y="3233690"/>
              <a:ext cx="4208891"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1">
    <p:spTree>
      <p:nvGrpSpPr>
        <p:cNvPr id="1" name=""/>
        <p:cNvGrpSpPr/>
        <p:nvPr/>
      </p:nvGrpSpPr>
      <p:grpSpPr>
        <a:xfrm>
          <a:off x="0" y="0"/>
          <a:ext cx="0" cy="0"/>
          <a:chOff x="0" y="0"/>
          <a:chExt cx="0" cy="0"/>
        </a:xfrm>
      </p:grpSpPr>
      <p:sp>
        <p:nvSpPr>
          <p:cNvPr id="6" name="矩形 5"/>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userDrawn="1"/>
        </p:nvGrpSpPr>
        <p:grpSpPr>
          <a:xfrm>
            <a:off x="561220" y="295932"/>
            <a:ext cx="4429880" cy="670747"/>
            <a:chOff x="992415" y="1314149"/>
            <a:chExt cx="3998686" cy="503060"/>
          </a:xfrm>
          <a:effectLst>
            <a:outerShdw blurRad="228600" dist="101600" dir="8100000" algn="tr" rotWithShape="0">
              <a:prstClr val="black">
                <a:alpha val="27000"/>
              </a:prstClr>
            </a:outerShdw>
          </a:effectLst>
        </p:grpSpPr>
        <p:sp>
          <p:nvSpPr>
            <p:cNvPr id="8" name="圆角矩形 7"/>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9" name="圆角矩形 8"/>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cxnSp>
        <p:nvCxnSpPr>
          <p:cNvPr id="14" name="直接连接符 13"/>
          <p:cNvCxnSpPr/>
          <p:nvPr userDrawn="1"/>
        </p:nvCxnSpPr>
        <p:spPr>
          <a:xfrm>
            <a:off x="0" y="6249137"/>
            <a:ext cx="12192000" cy="0"/>
          </a:xfrm>
          <a:prstGeom prst="line">
            <a:avLst/>
          </a:prstGeom>
          <a:ln w="19050">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 name="组合 14"/>
          <p:cNvGrpSpPr/>
          <p:nvPr userDrawn="1"/>
        </p:nvGrpSpPr>
        <p:grpSpPr>
          <a:xfrm>
            <a:off x="4229417" y="5880099"/>
            <a:ext cx="3733166" cy="738075"/>
            <a:chOff x="1439069" y="3145971"/>
            <a:chExt cx="4608512" cy="607486"/>
          </a:xfrm>
        </p:grpSpPr>
        <p:sp>
          <p:nvSpPr>
            <p:cNvPr id="16" name="圆角矩形 15"/>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圆角矩形 16"/>
            <p:cNvSpPr/>
            <p:nvPr userDrawn="1"/>
          </p:nvSpPr>
          <p:spPr>
            <a:xfrm flipH="1">
              <a:off x="1638879" y="3233690"/>
              <a:ext cx="4208891"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2">
    <p:spTree>
      <p:nvGrpSpPr>
        <p:cNvPr id="1" name=""/>
        <p:cNvGrpSpPr/>
        <p:nvPr/>
      </p:nvGrpSpPr>
      <p:grpSpPr>
        <a:xfrm>
          <a:off x="0" y="0"/>
          <a:ext cx="0" cy="0"/>
          <a:chOff x="0" y="0"/>
          <a:chExt cx="0" cy="0"/>
        </a:xfrm>
      </p:grpSpPr>
      <p:sp>
        <p:nvSpPr>
          <p:cNvPr id="6" name="矩形 5"/>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7" name="组合 6"/>
          <p:cNvGrpSpPr/>
          <p:nvPr userDrawn="1"/>
        </p:nvGrpSpPr>
        <p:grpSpPr>
          <a:xfrm>
            <a:off x="561220" y="295932"/>
            <a:ext cx="4429880" cy="670747"/>
            <a:chOff x="992415" y="1314149"/>
            <a:chExt cx="3998686" cy="503060"/>
          </a:xfrm>
          <a:effectLst>
            <a:outerShdw blurRad="228600" dist="101600" dir="8100000" algn="tr" rotWithShape="0">
              <a:prstClr val="black">
                <a:alpha val="27000"/>
              </a:prstClr>
            </a:outerShdw>
          </a:effectLst>
        </p:grpSpPr>
        <p:sp>
          <p:nvSpPr>
            <p:cNvPr id="8" name="圆角矩形 7"/>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9" name="圆角矩形 8"/>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cxnSp>
        <p:nvCxnSpPr>
          <p:cNvPr id="14" name="直接连接符 13"/>
          <p:cNvCxnSpPr/>
          <p:nvPr userDrawn="1"/>
        </p:nvCxnSpPr>
        <p:spPr>
          <a:xfrm>
            <a:off x="0" y="6249137"/>
            <a:ext cx="12192000" cy="0"/>
          </a:xfrm>
          <a:prstGeom prst="line">
            <a:avLst/>
          </a:prstGeom>
          <a:ln w="19050">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5" name="组合 14"/>
          <p:cNvGrpSpPr/>
          <p:nvPr userDrawn="1"/>
        </p:nvGrpSpPr>
        <p:grpSpPr>
          <a:xfrm>
            <a:off x="4229417" y="5880099"/>
            <a:ext cx="3733166" cy="738075"/>
            <a:chOff x="1439069" y="3145971"/>
            <a:chExt cx="4608512" cy="607486"/>
          </a:xfrm>
        </p:grpSpPr>
        <p:sp>
          <p:nvSpPr>
            <p:cNvPr id="16" name="圆角矩形 15"/>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7" name="圆角矩形 16"/>
            <p:cNvSpPr/>
            <p:nvPr userDrawn="1"/>
          </p:nvSpPr>
          <p:spPr>
            <a:xfrm flipH="1">
              <a:off x="1638879" y="3233690"/>
              <a:ext cx="4208891"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两栏内容">
    <p:spTree>
      <p:nvGrpSpPr>
        <p:cNvPr id="1" name=""/>
        <p:cNvGrpSpPr/>
        <p:nvPr/>
      </p:nvGrpSpPr>
      <p:grpSpPr>
        <a:xfrm>
          <a:off x="0" y="0"/>
          <a:ext cx="0" cy="0"/>
          <a:chOff x="0" y="0"/>
          <a:chExt cx="0" cy="0"/>
        </a:xfrm>
      </p:grpSpPr>
      <p:sp>
        <p:nvSpPr>
          <p:cNvPr id="4" name="矩形 3"/>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5" name="组合 4"/>
          <p:cNvGrpSpPr/>
          <p:nvPr userDrawn="1"/>
        </p:nvGrpSpPr>
        <p:grpSpPr>
          <a:xfrm>
            <a:off x="561220" y="295932"/>
            <a:ext cx="4429880" cy="670747"/>
            <a:chOff x="992415" y="1314149"/>
            <a:chExt cx="3998686" cy="503060"/>
          </a:xfrm>
          <a:effectLst>
            <a:outerShdw blurRad="228600" dist="101600" dir="8100000" algn="tr" rotWithShape="0">
              <a:prstClr val="black">
                <a:alpha val="27000"/>
              </a:prstClr>
            </a:outerShdw>
          </a:effectLst>
        </p:grpSpPr>
        <p:sp>
          <p:nvSpPr>
            <p:cNvPr id="6" name="圆角矩形 5"/>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7" name="圆角矩形 6"/>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grpSp>
        <p:nvGrpSpPr>
          <p:cNvPr id="17" name="组合 16"/>
          <p:cNvGrpSpPr/>
          <p:nvPr userDrawn="1"/>
        </p:nvGrpSpPr>
        <p:grpSpPr>
          <a:xfrm>
            <a:off x="4229417" y="5880099"/>
            <a:ext cx="3733166" cy="738075"/>
            <a:chOff x="1439069" y="3145971"/>
            <a:chExt cx="4608512" cy="607486"/>
          </a:xfrm>
        </p:grpSpPr>
        <p:sp>
          <p:nvSpPr>
            <p:cNvPr id="18" name="圆角矩形 17"/>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9" name="圆角矩形 18"/>
            <p:cNvSpPr/>
            <p:nvPr userDrawn="1"/>
          </p:nvSpPr>
          <p:spPr>
            <a:xfrm flipH="1">
              <a:off x="1638879" y="3233690"/>
              <a:ext cx="4208891"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两栏内容">
    <p:spTree>
      <p:nvGrpSpPr>
        <p:cNvPr id="1" name=""/>
        <p:cNvGrpSpPr/>
        <p:nvPr/>
      </p:nvGrpSpPr>
      <p:grpSpPr>
        <a:xfrm>
          <a:off x="0" y="0"/>
          <a:ext cx="0" cy="0"/>
          <a:chOff x="0" y="0"/>
          <a:chExt cx="0" cy="0"/>
        </a:xfrm>
      </p:grpSpPr>
      <p:sp>
        <p:nvSpPr>
          <p:cNvPr id="5" name="矩形 4"/>
          <p:cNvSpPr/>
          <p:nvPr userDrawn="1"/>
        </p:nvSpPr>
        <p:spPr>
          <a:xfrm>
            <a:off x="0" y="535620"/>
            <a:ext cx="12192000" cy="258333"/>
          </a:xfrm>
          <a:prstGeom prst="rect">
            <a:avLst/>
          </a:prstGeom>
          <a:gradFill>
            <a:gsLst>
              <a:gs pos="100000">
                <a:schemeClr val="accent1">
                  <a:lumMod val="5000"/>
                  <a:lumOff val="95000"/>
                </a:schemeClr>
              </a:gs>
              <a:gs pos="0">
                <a:schemeClr val="bg1">
                  <a:lumMod val="85000"/>
                </a:schemeClr>
              </a:gs>
            </a:gsLst>
            <a:lin ang="5400000" scaled="1"/>
          </a:gradFill>
          <a:ln>
            <a:gradFill>
              <a:gsLst>
                <a:gs pos="0">
                  <a:schemeClr val="accent1">
                    <a:lumMod val="0"/>
                    <a:lumOff val="100000"/>
                  </a:schemeClr>
                </a:gs>
                <a:gs pos="100000">
                  <a:schemeClr val="bg1">
                    <a:lumMod val="85000"/>
                  </a:schemeClr>
                </a:gs>
              </a:gsLst>
              <a:lin ang="5400000" scaled="1"/>
            </a:gradFill>
          </a:ln>
          <a:effectLst>
            <a:innerShdw blurRad="25400" dir="16200000">
              <a:prstClr val="black">
                <a:alpha val="25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nvGrpSpPr>
          <p:cNvPr id="6" name="组合 5"/>
          <p:cNvGrpSpPr/>
          <p:nvPr userDrawn="1"/>
        </p:nvGrpSpPr>
        <p:grpSpPr>
          <a:xfrm>
            <a:off x="561220" y="295932"/>
            <a:ext cx="4429880" cy="670747"/>
            <a:chOff x="992415" y="1314149"/>
            <a:chExt cx="3998686" cy="503060"/>
          </a:xfrm>
          <a:effectLst>
            <a:outerShdw blurRad="228600" dist="101600" dir="8100000" algn="tr" rotWithShape="0">
              <a:prstClr val="black">
                <a:alpha val="27000"/>
              </a:prstClr>
            </a:outerShdw>
          </a:effectLst>
        </p:grpSpPr>
        <p:sp>
          <p:nvSpPr>
            <p:cNvPr id="7" name="圆角矩形 6"/>
            <p:cNvSpPr/>
            <p:nvPr userDrawn="1"/>
          </p:nvSpPr>
          <p:spPr>
            <a:xfrm>
              <a:off x="992415" y="1314149"/>
              <a:ext cx="3998686" cy="503060"/>
            </a:xfrm>
            <a:prstGeom prst="roundRect">
              <a:avLst>
                <a:gd name="adj" fmla="val 50000"/>
              </a:avLst>
            </a:prstGeom>
            <a:gradFill flip="none" rotWithShape="1">
              <a:gsLst>
                <a:gs pos="100000">
                  <a:schemeClr val="bg1"/>
                </a:gs>
                <a:gs pos="0">
                  <a:schemeClr val="bg1">
                    <a:lumMod val="85000"/>
                  </a:schemeClr>
                </a:gs>
              </a:gsLst>
              <a:lin ang="5400000" scaled="1"/>
              <a:tileRect/>
            </a:gradFill>
            <a:ln>
              <a:gradFill>
                <a:gsLst>
                  <a:gs pos="0">
                    <a:schemeClr val="accent1">
                      <a:lumMod val="5000"/>
                      <a:lumOff val="95000"/>
                    </a:schemeClr>
                  </a:gs>
                  <a:gs pos="100000">
                    <a:schemeClr val="bg1">
                      <a:lumMod val="8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sp>
          <p:nvSpPr>
            <p:cNvPr id="8" name="圆角矩形 7"/>
            <p:cNvSpPr/>
            <p:nvPr userDrawn="1"/>
          </p:nvSpPr>
          <p:spPr>
            <a:xfrm>
              <a:off x="1114425" y="1379488"/>
              <a:ext cx="3790950" cy="372382"/>
            </a:xfrm>
            <a:prstGeom prst="roundRect">
              <a:avLst>
                <a:gd name="adj" fmla="val 50000"/>
              </a:avLst>
            </a:prstGeom>
            <a:noFill/>
            <a:ln>
              <a:gradFill>
                <a:gsLst>
                  <a:gs pos="0">
                    <a:schemeClr val="accent1">
                      <a:lumMod val="0"/>
                      <a:lumOff val="100000"/>
                    </a:schemeClr>
                  </a:gs>
                  <a:gs pos="100000">
                    <a:schemeClr val="bg1">
                      <a:lumMod val="9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accent6">
                    <a:lumMod val="50000"/>
                  </a:schemeClr>
                </a:solidFill>
              </a:endParaRPr>
            </a:p>
          </p:txBody>
        </p:sp>
      </p:grpSp>
      <p:cxnSp>
        <p:nvCxnSpPr>
          <p:cNvPr id="13" name="直接连接符 12"/>
          <p:cNvCxnSpPr/>
          <p:nvPr userDrawn="1"/>
        </p:nvCxnSpPr>
        <p:spPr>
          <a:xfrm>
            <a:off x="0" y="6249137"/>
            <a:ext cx="12192000" cy="0"/>
          </a:xfrm>
          <a:prstGeom prst="line">
            <a:avLst/>
          </a:prstGeom>
          <a:ln w="19050">
            <a:solidFill>
              <a:schemeClr val="accent1">
                <a:alpha val="50000"/>
              </a:schemeClr>
            </a:solidFill>
            <a:prstDash val="dash"/>
          </a:ln>
        </p:spPr>
        <p:style>
          <a:lnRef idx="1">
            <a:schemeClr val="accent1"/>
          </a:lnRef>
          <a:fillRef idx="0">
            <a:schemeClr val="accent1"/>
          </a:fillRef>
          <a:effectRef idx="0">
            <a:schemeClr val="accent1"/>
          </a:effectRef>
          <a:fontRef idx="minor">
            <a:schemeClr val="tx1"/>
          </a:fontRef>
        </p:style>
      </p:cxnSp>
      <p:grpSp>
        <p:nvGrpSpPr>
          <p:cNvPr id="14" name="组合 13"/>
          <p:cNvGrpSpPr/>
          <p:nvPr userDrawn="1"/>
        </p:nvGrpSpPr>
        <p:grpSpPr>
          <a:xfrm>
            <a:off x="4229417" y="5880099"/>
            <a:ext cx="3733166" cy="738075"/>
            <a:chOff x="1439069" y="3145971"/>
            <a:chExt cx="4608512" cy="607486"/>
          </a:xfrm>
        </p:grpSpPr>
        <p:sp>
          <p:nvSpPr>
            <p:cNvPr id="15" name="圆角矩形 14"/>
            <p:cNvSpPr/>
            <p:nvPr userDrawn="1"/>
          </p:nvSpPr>
          <p:spPr>
            <a:xfrm>
              <a:off x="1439069" y="3145971"/>
              <a:ext cx="4608512" cy="607486"/>
            </a:xfrm>
            <a:prstGeom prst="roundRect">
              <a:avLst>
                <a:gd name="adj" fmla="val 50000"/>
              </a:avLst>
            </a:prstGeom>
            <a:solidFill>
              <a:srgbClr val="F3F3F3"/>
            </a:solidFill>
            <a:ln>
              <a:gradFill>
                <a:gsLst>
                  <a:gs pos="100000">
                    <a:schemeClr val="accent1">
                      <a:lumMod val="5000"/>
                      <a:lumOff val="95000"/>
                    </a:schemeClr>
                  </a:gs>
                  <a:gs pos="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6" name="圆角矩形 15"/>
            <p:cNvSpPr/>
            <p:nvPr userDrawn="1"/>
          </p:nvSpPr>
          <p:spPr>
            <a:xfrm flipH="1">
              <a:off x="1638879" y="3233690"/>
              <a:ext cx="4208891" cy="432048"/>
            </a:xfrm>
            <a:prstGeom prst="roundRect">
              <a:avLst>
                <a:gd name="adj" fmla="val 50000"/>
              </a:avLst>
            </a:prstGeom>
            <a:gradFill flip="none" rotWithShape="1">
              <a:gsLst>
                <a:gs pos="100000">
                  <a:schemeClr val="accent1">
                    <a:lumMod val="0"/>
                    <a:lumOff val="100000"/>
                  </a:schemeClr>
                </a:gs>
                <a:gs pos="0">
                  <a:schemeClr val="bg1"/>
                </a:gs>
              </a:gsLst>
              <a:lin ang="0" scaled="1"/>
              <a:tileRect/>
            </a:gradFill>
            <a:ln>
              <a:gradFill>
                <a:gsLst>
                  <a:gs pos="0">
                    <a:schemeClr val="accent1">
                      <a:lumMod val="5000"/>
                      <a:lumOff val="95000"/>
                    </a:schemeClr>
                  </a:gs>
                  <a:gs pos="100000">
                    <a:schemeClr val="bg1">
                      <a:lumMod val="85000"/>
                    </a:schemeClr>
                  </a:gs>
                </a:gsLst>
                <a:lin ang="5400000" scaled="1"/>
              </a:gradFill>
            </a:ln>
            <a:effectLst>
              <a:innerShdw blurRad="76200" dist="38100" dir="16200000">
                <a:prstClr val="black">
                  <a:alpha val="37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6" Type="http://schemas.openxmlformats.org/officeDocument/2006/relationships/theme" Target="../theme/theme1.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F1F1E5"/>
            </a:gs>
            <a:gs pos="74000">
              <a:srgbClr val="F7F7ED"/>
            </a:gs>
            <a:gs pos="83000">
              <a:srgbClr val="F8F8EE"/>
            </a:gs>
            <a:gs pos="100000">
              <a:srgbClr val="F9F9EF"/>
            </a:gs>
          </a:gsLst>
          <a:lin ang="5400000" scaled="1"/>
          <a:tileRect/>
        </a:gradFill>
        <a:effectLst/>
      </p:bgPr>
    </p:bg>
    <p:spTree>
      <p:nvGrpSpPr>
        <p:cNvPr id="1" name=""/>
        <p:cNvGrpSpPr/>
        <p:nvPr/>
      </p:nvGrpSpPr>
      <p:grpSpPr>
        <a:xfrm>
          <a:off x="0" y="0"/>
          <a:ext cx="0" cy="0"/>
          <a:chOff x="0" y="0"/>
          <a:chExt cx="0" cy="0"/>
        </a:xfrm>
      </p:grpSpPr>
      <p:sp>
        <p:nvSpPr>
          <p:cNvPr id="9" name="六边形 8"/>
          <p:cNvSpPr/>
          <p:nvPr userDrawn="1"/>
        </p:nvSpPr>
        <p:spPr>
          <a:xfrm>
            <a:off x="11416932" y="6238817"/>
            <a:ext cx="603966" cy="520661"/>
          </a:xfrm>
          <a:prstGeom prst="hexagon">
            <a:avLst/>
          </a:prstGeom>
          <a:gradFill flip="none" rotWithShape="1">
            <a:gsLst>
              <a:gs pos="20000">
                <a:srgbClr val="BFBFBF"/>
              </a:gs>
              <a:gs pos="80000">
                <a:srgbClr val="FFFFFF"/>
              </a:gs>
              <a:gs pos="100000">
                <a:schemeClr val="accent1">
                  <a:tint val="0"/>
                </a:schemeClr>
              </a:gs>
            </a:gsLst>
            <a:lin ang="2700000" scaled="1"/>
            <a:tileRect/>
          </a:gradFill>
          <a:ln w="28575">
            <a:noFill/>
          </a:ln>
          <a:effectLst>
            <a:innerShdw blurRad="63500" dist="508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rgbClr val="000000"/>
              </a:solidFill>
            </a:endParaRPr>
          </a:p>
        </p:txBody>
      </p:sp>
      <p:sp>
        <p:nvSpPr>
          <p:cNvPr id="11" name="文本框 10"/>
          <p:cNvSpPr txBox="1"/>
          <p:nvPr userDrawn="1"/>
        </p:nvSpPr>
        <p:spPr>
          <a:xfrm>
            <a:off x="11510476" y="6309319"/>
            <a:ext cx="541329" cy="400110"/>
          </a:xfrm>
          <a:prstGeom prst="rect">
            <a:avLst/>
          </a:prstGeom>
          <a:noFill/>
        </p:spPr>
        <p:txBody>
          <a:bodyPr wrap="square" rtlCol="0">
            <a:spAutoFit/>
          </a:bodyPr>
          <a:lstStyle/>
          <a:p>
            <a:fld id="{420D8690-BA95-4C5F-9FD2-74ED12AEFEE6}" type="slidenum">
              <a:rPr lang="zh-CN" altLang="en-US" sz="2000" b="1" smtClean="0"/>
            </a:fld>
            <a:endParaRPr lang="zh-CN" altLang="en-US" sz="1600" b="1"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5.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image" Target="../media/image10.jpe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image" Target="../media/image12.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image" Target="../media/image14.GIF"/></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image" Target="../media/image15.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image" Target="../media/image17.GI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image" Target="../media/image19.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3.xml"/><Relationship Id="rId1" Type="http://schemas.openxmlformats.org/officeDocument/2006/relationships/image" Target="../media/image20.GIF"/></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3.xml"/><Relationship Id="rId1"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3.xml"/><Relationship Id="rId1"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3.xml"/><Relationship Id="rId1" Type="http://schemas.openxmlformats.org/officeDocument/2006/relationships/image" Target="../media/image23.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3.xml"/><Relationship Id="rId1" Type="http://schemas.openxmlformats.org/officeDocument/2006/relationships/image" Target="../media/image25.GIF"/></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1.xml"/><Relationship Id="rId7" Type="http://schemas.openxmlformats.org/officeDocument/2006/relationships/tags" Target="../tags/tag7.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3.xml"/><Relationship Id="rId1"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3.xml"/><Relationship Id="rId1" Type="http://schemas.openxmlformats.org/officeDocument/2006/relationships/image" Target="../media/image25.GIF"/></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image" Target="../media/image27.jpeg"/></Relationships>
</file>

<file path=ppt/slides/_rels/slide33.xml.rels><?xml version="1.0" encoding="UTF-8" standalone="yes"?>
<Relationships xmlns="http://schemas.openxmlformats.org/package/2006/relationships"><Relationship Id="rId4" Type="http://schemas.openxmlformats.org/officeDocument/2006/relationships/notesSlide" Target="../notesSlides/notesSlide33.xml"/><Relationship Id="rId3" Type="http://schemas.openxmlformats.org/officeDocument/2006/relationships/slideLayout" Target="../slideLayouts/slideLayout3.xml"/><Relationship Id="rId2" Type="http://schemas.openxmlformats.org/officeDocument/2006/relationships/image" Target="../media/image29.jpeg"/><Relationship Id="rId1" Type="http://schemas.openxmlformats.org/officeDocument/2006/relationships/image" Target="../media/image28.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image" Target="../media/image30.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3.xml"/><Relationship Id="rId1" Type="http://schemas.openxmlformats.org/officeDocument/2006/relationships/image" Target="../media/image31.png"/></Relationships>
</file>

<file path=ppt/slides/_rels/slide36.xml.rels><?xml version="1.0" encoding="UTF-8" standalone="yes"?>
<Relationships xmlns="http://schemas.openxmlformats.org/package/2006/relationships"><Relationship Id="rId5" Type="http://schemas.openxmlformats.org/officeDocument/2006/relationships/notesSlide" Target="../notesSlides/notesSlide36.xml"/><Relationship Id="rId4" Type="http://schemas.openxmlformats.org/officeDocument/2006/relationships/slideLayout" Target="../slideLayouts/slideLayout3.xml"/><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image" Target="../media/image32.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3.xml"/><Relationship Id="rId1" Type="http://schemas.openxmlformats.org/officeDocument/2006/relationships/image" Target="../media/image18.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1.xml"/><Relationship Id="rId2" Type="http://schemas.openxmlformats.org/officeDocument/2006/relationships/image" Target="../media/image4.jpeg"/><Relationship Id="rId1"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3.xml"/><Relationship Id="rId1" Type="http://schemas.openxmlformats.org/officeDocument/2006/relationships/image" Target="../media/image35.jpe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3.xml"/><Relationship Id="rId1" Type="http://schemas.openxmlformats.org/officeDocument/2006/relationships/image" Target="../media/image36.png"/></Relationships>
</file>

<file path=ppt/slides/_rels/slide45.xml.rels><?xml version="1.0" encoding="UTF-8" standalone="yes"?>
<Relationships xmlns="http://schemas.openxmlformats.org/package/2006/relationships"><Relationship Id="rId4" Type="http://schemas.openxmlformats.org/officeDocument/2006/relationships/notesSlide" Target="../notesSlides/notesSlide45.xml"/><Relationship Id="rId3" Type="http://schemas.openxmlformats.org/officeDocument/2006/relationships/slideLayout" Target="../slideLayouts/slideLayout3.xml"/><Relationship Id="rId2" Type="http://schemas.openxmlformats.org/officeDocument/2006/relationships/image" Target="../media/image37.png"/><Relationship Id="rId1" Type="http://schemas.openxmlformats.org/officeDocument/2006/relationships/tags" Target="../tags/tag9.xml"/></Relationships>
</file>

<file path=ppt/slides/_rels/slide46.xml.rels><?xml version="1.0" encoding="UTF-8" standalone="yes"?>
<Relationships xmlns="http://schemas.openxmlformats.org/package/2006/relationships"><Relationship Id="rId4" Type="http://schemas.openxmlformats.org/officeDocument/2006/relationships/notesSlide" Target="../notesSlides/notesSlide46.xml"/><Relationship Id="rId3" Type="http://schemas.openxmlformats.org/officeDocument/2006/relationships/slideLayout" Target="../slideLayouts/slideLayout3.xml"/><Relationship Id="rId2" Type="http://schemas.openxmlformats.org/officeDocument/2006/relationships/image" Target="../media/image39.jpeg"/><Relationship Id="rId1" Type="http://schemas.openxmlformats.org/officeDocument/2006/relationships/image" Target="../media/image38.jpe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3.xml"/><Relationship Id="rId1" Type="http://schemas.openxmlformats.org/officeDocument/2006/relationships/image" Target="../media/image40.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3.xml"/><Relationship Id="rId1" Type="http://schemas.openxmlformats.org/officeDocument/2006/relationships/image" Target="../media/image41.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3.xml"/><Relationship Id="rId1" Type="http://schemas.openxmlformats.org/officeDocument/2006/relationships/image" Target="../media/image42.png"/></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3.xml"/><Relationship Id="rId1" Type="http://schemas.openxmlformats.org/officeDocument/2006/relationships/image" Target="../media/image43.jpe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3.xml"/><Relationship Id="rId1" Type="http://schemas.openxmlformats.org/officeDocument/2006/relationships/image" Target="../media/image44.jpe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3.xml"/><Relationship Id="rId1" Type="http://schemas.openxmlformats.org/officeDocument/2006/relationships/image" Target="../media/image45.png"/></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3.xml"/><Relationship Id="rId1" Type="http://schemas.openxmlformats.org/officeDocument/2006/relationships/image" Target="../media/image46.png"/></Relationships>
</file>

<file path=ppt/slides/_rels/slide58.xml.rels><?xml version="1.0" encoding="UTF-8" standalone="yes"?>
<Relationships xmlns="http://schemas.openxmlformats.org/package/2006/relationships"><Relationship Id="rId4" Type="http://schemas.openxmlformats.org/officeDocument/2006/relationships/notesSlide" Target="../notesSlides/notesSlide58.xml"/><Relationship Id="rId3" Type="http://schemas.openxmlformats.org/officeDocument/2006/relationships/slideLayout" Target="../slideLayouts/slideLayout3.xml"/><Relationship Id="rId2" Type="http://schemas.openxmlformats.org/officeDocument/2006/relationships/image" Target="../media/image48.jpeg"/><Relationship Id="rId1" Type="http://schemas.openxmlformats.org/officeDocument/2006/relationships/image" Target="../media/image47.jpeg"/></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3.xml"/><Relationship Id="rId1" Type="http://schemas.openxmlformats.org/officeDocument/2006/relationships/image" Target="../media/image49.jpe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3.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64.xml"/><Relationship Id="rId2" Type="http://schemas.openxmlformats.org/officeDocument/2006/relationships/slideLayout" Target="../slideLayouts/slideLayout3.xml"/><Relationship Id="rId1" Type="http://schemas.openxmlformats.org/officeDocument/2006/relationships/image" Target="../media/image50.png"/></Relationships>
</file>

<file path=ppt/slides/_rels/slide65.xml.rels><?xml version="1.0" encoding="UTF-8" standalone="yes"?>
<Relationships xmlns="http://schemas.openxmlformats.org/package/2006/relationships"><Relationship Id="rId3" Type="http://schemas.openxmlformats.org/officeDocument/2006/relationships/notesSlide" Target="../notesSlides/notesSlide65.xml"/><Relationship Id="rId2" Type="http://schemas.openxmlformats.org/officeDocument/2006/relationships/slideLayout" Target="../slideLayouts/slideLayout3.xml"/><Relationship Id="rId1" Type="http://schemas.openxmlformats.org/officeDocument/2006/relationships/image" Target="../media/image51.png"/></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3.xml"/><Relationship Id="rId1" Type="http://schemas.openxmlformats.org/officeDocument/2006/relationships/image" Target="../media/image52.png"/></Relationships>
</file>

<file path=ppt/slides/_rels/slide67.xml.rels><?xml version="1.0" encoding="UTF-8" standalone="yes"?>
<Relationships xmlns="http://schemas.openxmlformats.org/package/2006/relationships"><Relationship Id="rId3" Type="http://schemas.openxmlformats.org/officeDocument/2006/relationships/notesSlide" Target="../notesSlides/notesSlide67.xml"/><Relationship Id="rId2" Type="http://schemas.openxmlformats.org/officeDocument/2006/relationships/slideLayout" Target="../slideLayouts/slideLayout3.xml"/><Relationship Id="rId1" Type="http://schemas.openxmlformats.org/officeDocument/2006/relationships/image" Target="../media/image53.png"/></Relationships>
</file>

<file path=ppt/slides/_rels/slide68.xml.rels><?xml version="1.0" encoding="UTF-8" standalone="yes"?>
<Relationships xmlns="http://schemas.openxmlformats.org/package/2006/relationships"><Relationship Id="rId3" Type="http://schemas.openxmlformats.org/officeDocument/2006/relationships/notesSlide" Target="../notesSlides/notesSlide68.xml"/><Relationship Id="rId2" Type="http://schemas.openxmlformats.org/officeDocument/2006/relationships/slideLayout" Target="../slideLayouts/slideLayout3.xml"/><Relationship Id="rId1" Type="http://schemas.openxmlformats.org/officeDocument/2006/relationships/image" Target="../media/image54.GIF"/></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69.xml"/><Relationship Id="rId2" Type="http://schemas.openxmlformats.org/officeDocument/2006/relationships/slideLayout" Target="../slideLayouts/slideLayout3.xml"/><Relationship Id="rId1" Type="http://schemas.openxmlformats.org/officeDocument/2006/relationships/image" Target="../media/image5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image" Target="../media/image7.jpeg"/></Relationships>
</file>

<file path=ppt/slides/_rels/slide70.xml.rels><?xml version="1.0" encoding="UTF-8" standalone="yes"?>
<Relationships xmlns="http://schemas.openxmlformats.org/package/2006/relationships"><Relationship Id="rId4" Type="http://schemas.openxmlformats.org/officeDocument/2006/relationships/notesSlide" Target="../notesSlides/notesSlide70.xml"/><Relationship Id="rId3" Type="http://schemas.openxmlformats.org/officeDocument/2006/relationships/slideLayout" Target="../slideLayouts/slideLayout3.xml"/><Relationship Id="rId2" Type="http://schemas.openxmlformats.org/officeDocument/2006/relationships/image" Target="../media/image57.png"/><Relationship Id="rId1" Type="http://schemas.openxmlformats.org/officeDocument/2006/relationships/image" Target="../media/image56.jpeg"/></Relationships>
</file>

<file path=ppt/slides/_rels/slide71.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3.xml"/><Relationship Id="rId1" Type="http://schemas.openxmlformats.org/officeDocument/2006/relationships/image" Target="../media/image58.pn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4512310" y="4869180"/>
            <a:ext cx="4800600" cy="1225550"/>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088" tIns="47544" rIns="95088" bIns="47544" anchor="ctr"/>
          <a:lstStyle/>
          <a:p>
            <a:pPr algn="ctr">
              <a:defRPr/>
            </a:pPr>
            <a:r>
              <a:rPr lang="zh-CN" altLang="en-US" sz="3300" b="1" dirty="0">
                <a:solidFill>
                  <a:srgbClr val="0070C0"/>
                </a:solidFill>
                <a:latin typeface="楷体" panose="02010609060101010101" charset="-122"/>
                <a:ea typeface="楷体" panose="02010609060101010101" charset="-122"/>
                <a:cs typeface="楷体" panose="02010609060101010101" charset="-122"/>
                <a:sym typeface="+mn-lt"/>
              </a:rPr>
              <a:t>黄 乐 览</a:t>
            </a:r>
            <a:endParaRPr lang="zh-CN" altLang="en-US" sz="3300" b="1" dirty="0">
              <a:solidFill>
                <a:srgbClr val="0070C0"/>
              </a:solidFill>
              <a:latin typeface="楷体" panose="02010609060101010101" charset="-122"/>
              <a:ea typeface="楷体" panose="02010609060101010101" charset="-122"/>
              <a:cs typeface="楷体" panose="02010609060101010101" charset="-122"/>
              <a:sym typeface="+mn-lt"/>
            </a:endParaRPr>
          </a:p>
          <a:p>
            <a:pPr algn="ctr" fontAlgn="auto">
              <a:spcBef>
                <a:spcPts val="1200"/>
              </a:spcBef>
              <a:defRPr/>
            </a:pPr>
            <a:r>
              <a:rPr lang="en-US" altLang="zh-CN" sz="3300" b="1" dirty="0">
                <a:solidFill>
                  <a:srgbClr val="0070C0"/>
                </a:solidFill>
                <a:latin typeface="楷体" panose="02010609060101010101" charset="-122"/>
                <a:ea typeface="楷体" panose="02010609060101010101" charset="-122"/>
                <a:cs typeface="楷体" panose="02010609060101010101" charset="-122"/>
                <a:sym typeface="+mn-lt"/>
              </a:rPr>
              <a:t>2020</a:t>
            </a:r>
            <a:r>
              <a:rPr lang="zh-CN" altLang="en-US" sz="3300" b="1" dirty="0">
                <a:solidFill>
                  <a:srgbClr val="0070C0"/>
                </a:solidFill>
                <a:latin typeface="楷体" panose="02010609060101010101" charset="-122"/>
                <a:ea typeface="楷体" panose="02010609060101010101" charset="-122"/>
                <a:cs typeface="楷体" panose="02010609060101010101" charset="-122"/>
                <a:sym typeface="+mn-lt"/>
              </a:rPr>
              <a:t>年</a:t>
            </a:r>
            <a:r>
              <a:rPr lang="en-US" altLang="zh-CN" sz="3300" b="1" dirty="0">
                <a:solidFill>
                  <a:srgbClr val="0070C0"/>
                </a:solidFill>
                <a:latin typeface="楷体" panose="02010609060101010101" charset="-122"/>
                <a:ea typeface="楷体" panose="02010609060101010101" charset="-122"/>
                <a:cs typeface="楷体" panose="02010609060101010101" charset="-122"/>
                <a:sym typeface="+mn-lt"/>
              </a:rPr>
              <a:t>12</a:t>
            </a:r>
            <a:r>
              <a:rPr lang="zh-CN" altLang="en-US" sz="3300" b="1" dirty="0">
                <a:solidFill>
                  <a:srgbClr val="0070C0"/>
                </a:solidFill>
                <a:latin typeface="楷体" panose="02010609060101010101" charset="-122"/>
                <a:ea typeface="楷体" panose="02010609060101010101" charset="-122"/>
                <a:cs typeface="楷体" panose="02010609060101010101" charset="-122"/>
                <a:sym typeface="+mn-lt"/>
              </a:rPr>
              <a:t>月</a:t>
            </a:r>
            <a:r>
              <a:rPr lang="en-US" altLang="zh-CN" sz="3300" b="1" dirty="0">
                <a:solidFill>
                  <a:srgbClr val="0070C0"/>
                </a:solidFill>
                <a:latin typeface="楷体" panose="02010609060101010101" charset="-122"/>
                <a:ea typeface="楷体" panose="02010609060101010101" charset="-122"/>
                <a:cs typeface="楷体" panose="02010609060101010101" charset="-122"/>
                <a:sym typeface="+mn-lt"/>
              </a:rPr>
              <a:t>3</a:t>
            </a:r>
            <a:r>
              <a:rPr lang="zh-CN" altLang="en-US" sz="3300" b="1" dirty="0">
                <a:solidFill>
                  <a:srgbClr val="0070C0"/>
                </a:solidFill>
                <a:latin typeface="楷体" panose="02010609060101010101" charset="-122"/>
                <a:ea typeface="楷体" panose="02010609060101010101" charset="-122"/>
                <a:cs typeface="楷体" panose="02010609060101010101" charset="-122"/>
                <a:sym typeface="+mn-lt"/>
              </a:rPr>
              <a:t>日</a:t>
            </a:r>
            <a:endParaRPr lang="zh-CN" altLang="en-US" sz="3300" b="1" dirty="0">
              <a:solidFill>
                <a:srgbClr val="0070C0"/>
              </a:solidFill>
              <a:latin typeface="楷体" panose="02010609060101010101" charset="-122"/>
              <a:ea typeface="楷体" panose="02010609060101010101" charset="-122"/>
              <a:cs typeface="楷体" panose="02010609060101010101" charset="-122"/>
              <a:sym typeface="+mn-lt"/>
            </a:endParaRPr>
          </a:p>
        </p:txBody>
      </p:sp>
      <p:sp>
        <p:nvSpPr>
          <p:cNvPr id="69" name="TextBox 68"/>
          <p:cNvSpPr txBox="1"/>
          <p:nvPr/>
        </p:nvSpPr>
        <p:spPr>
          <a:xfrm>
            <a:off x="2352040" y="764540"/>
            <a:ext cx="9020175" cy="3522980"/>
          </a:xfrm>
          <a:prstGeom prst="rect">
            <a:avLst/>
          </a:prstGeom>
          <a:noFill/>
        </p:spPr>
        <p:txBody>
          <a:bodyPr wrap="square" rtlCol="0">
            <a:spAutoFit/>
          </a:bodyPr>
          <a:lstStyle/>
          <a:p>
            <a:pPr algn="ctr" fontAlgn="auto">
              <a:spcBef>
                <a:spcPts val="600"/>
              </a:spcBef>
            </a:pPr>
            <a:r>
              <a:rPr lang="zh-CN" altLang="en-US" sz="5400" b="1" dirty="0">
                <a:solidFill>
                  <a:srgbClr val="0070C0"/>
                </a:solidFill>
                <a:latin typeface="楷体" panose="02010609060101010101" charset="-122"/>
                <a:ea typeface="楷体" panose="02010609060101010101" charset="-122"/>
                <a:cs typeface="楷体" panose="02010609060101010101" charset="-122"/>
                <a:sym typeface="+mn-lt"/>
              </a:rPr>
              <a:t>干部培训学校第五讲</a:t>
            </a:r>
            <a:endParaRPr lang="zh-CN" altLang="en-US" sz="5400" b="1" dirty="0">
              <a:solidFill>
                <a:srgbClr val="0070C0"/>
              </a:solidFill>
              <a:latin typeface="楷体" panose="02010609060101010101" charset="-122"/>
              <a:ea typeface="楷体" panose="02010609060101010101" charset="-122"/>
              <a:cs typeface="楷体" panose="02010609060101010101" charset="-122"/>
              <a:sym typeface="+mn-lt"/>
            </a:endParaRPr>
          </a:p>
          <a:p>
            <a:pPr fontAlgn="auto">
              <a:spcBef>
                <a:spcPts val="600"/>
              </a:spcBef>
            </a:pPr>
            <a:endParaRPr lang="zh-CN" altLang="en-US" sz="3800" b="1" dirty="0">
              <a:solidFill>
                <a:srgbClr val="FF0000"/>
              </a:solidFill>
              <a:latin typeface="楷体" panose="02010609060101010101" charset="-122"/>
              <a:ea typeface="楷体" panose="02010609060101010101" charset="-122"/>
              <a:cs typeface="楷体" panose="02010609060101010101" charset="-122"/>
              <a:sym typeface="+mn-lt"/>
            </a:endParaRPr>
          </a:p>
          <a:p>
            <a:pPr fontAlgn="auto">
              <a:lnSpc>
                <a:spcPts val="6660"/>
              </a:lnSpc>
              <a:spcBef>
                <a:spcPts val="600"/>
              </a:spcBef>
            </a:pPr>
            <a:r>
              <a:rPr lang="zh-CN" altLang="en-US" sz="5200" b="1" dirty="0">
                <a:solidFill>
                  <a:srgbClr val="FF0000"/>
                </a:solidFill>
                <a:latin typeface="隶书" panose="02010509060101010101" pitchFamily="49" charset="-122"/>
                <a:ea typeface="隶书" panose="02010509060101010101" pitchFamily="49" charset="-122"/>
                <a:cs typeface="+mn-ea"/>
                <a:sym typeface="+mn-lt"/>
              </a:rPr>
              <a:t>    </a:t>
            </a:r>
            <a:r>
              <a:rPr lang="en-US" altLang="zh-CN" sz="5200" b="1" dirty="0">
                <a:solidFill>
                  <a:srgbClr val="FF0000"/>
                </a:solidFill>
                <a:latin typeface="隶书" panose="02010509060101010101" pitchFamily="49" charset="-122"/>
                <a:ea typeface="隶书" panose="02010509060101010101" pitchFamily="49" charset="-122"/>
                <a:cs typeface="+mn-ea"/>
                <a:sym typeface="+mn-lt"/>
              </a:rPr>
              <a:t>   </a:t>
            </a:r>
            <a:r>
              <a:rPr lang="zh-CN" altLang="en-US" sz="5300" b="1" dirty="0">
                <a:solidFill>
                  <a:srgbClr val="FF0000"/>
                </a:solidFill>
                <a:latin typeface="隶书" panose="02010509060101010101" pitchFamily="49" charset="-122"/>
                <a:ea typeface="隶书" panose="02010509060101010101" pitchFamily="49" charset="-122"/>
                <a:cs typeface="+mn-ea"/>
                <a:sym typeface="+mn-lt"/>
              </a:rPr>
              <a:t>打造高素质干部队伍 </a:t>
            </a:r>
            <a:endParaRPr lang="en-US" altLang="zh-CN" sz="5300" b="1" dirty="0">
              <a:solidFill>
                <a:srgbClr val="FF0000"/>
              </a:solidFill>
              <a:latin typeface="隶书" panose="02010509060101010101" pitchFamily="49" charset="-122"/>
              <a:ea typeface="隶书" panose="02010509060101010101" pitchFamily="49" charset="-122"/>
              <a:cs typeface="+mn-ea"/>
              <a:sym typeface="+mn-lt"/>
            </a:endParaRPr>
          </a:p>
          <a:p>
            <a:pPr fontAlgn="auto">
              <a:lnSpc>
                <a:spcPts val="6660"/>
              </a:lnSpc>
              <a:spcBef>
                <a:spcPts val="1200"/>
              </a:spcBef>
            </a:pPr>
            <a:r>
              <a:rPr lang="zh-CN" altLang="en-US" sz="5300" b="1" dirty="0">
                <a:solidFill>
                  <a:srgbClr val="FF0000"/>
                </a:solidFill>
                <a:latin typeface="隶书" panose="02010509060101010101" pitchFamily="49" charset="-122"/>
                <a:ea typeface="隶书" panose="02010509060101010101" pitchFamily="49" charset="-122"/>
                <a:cs typeface="+mn-ea"/>
                <a:sym typeface="+mn-lt"/>
              </a:rPr>
              <a:t>    </a:t>
            </a:r>
            <a:r>
              <a:rPr lang="en-US" altLang="zh-CN" sz="5300" b="1" dirty="0">
                <a:solidFill>
                  <a:srgbClr val="FF0000"/>
                </a:solidFill>
                <a:latin typeface="隶书" panose="02010509060101010101" pitchFamily="49" charset="-122"/>
                <a:ea typeface="隶书" panose="02010509060101010101" pitchFamily="49" charset="-122"/>
                <a:cs typeface="+mn-ea"/>
                <a:sym typeface="+mn-lt"/>
              </a:rPr>
              <a:t>   </a:t>
            </a:r>
            <a:r>
              <a:rPr lang="zh-CN" altLang="en-US" sz="5300" b="1" dirty="0">
                <a:solidFill>
                  <a:srgbClr val="FF0000"/>
                </a:solidFill>
                <a:latin typeface="隶书" panose="02010509060101010101" pitchFamily="49" charset="-122"/>
                <a:ea typeface="隶书" panose="02010509060101010101" pitchFamily="49" charset="-122"/>
                <a:cs typeface="+mn-ea"/>
                <a:sym typeface="+mn-lt"/>
              </a:rPr>
              <a:t>推动学校高质量发展</a:t>
            </a:r>
            <a:endParaRPr lang="zh-CN" altLang="en-US" sz="5300" b="1" dirty="0">
              <a:solidFill>
                <a:srgbClr val="FF0000"/>
              </a:solidFill>
              <a:latin typeface="隶书" panose="02010509060101010101" pitchFamily="49" charset="-122"/>
              <a:ea typeface="隶书" panose="02010509060101010101" pitchFamily="49" charset="-122"/>
              <a:cs typeface="+mn-ea"/>
              <a:sym typeface="+mn-lt"/>
            </a:endParaRPr>
          </a:p>
        </p:txBody>
      </p:sp>
      <p:sp>
        <p:nvSpPr>
          <p:cNvPr id="70" name="Oval 53"/>
          <p:cNvSpPr>
            <a:spLocks noChangeArrowheads="1"/>
          </p:cNvSpPr>
          <p:nvPr/>
        </p:nvSpPr>
        <p:spPr bwMode="auto">
          <a:xfrm>
            <a:off x="2816225" y="3060700"/>
            <a:ext cx="347980" cy="335915"/>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088" tIns="47544" rIns="95088" bIns="47544" anchor="ctr"/>
          <a:lstStyle/>
          <a:p>
            <a:pPr algn="ctr">
              <a:defRPr/>
            </a:pPr>
            <a:endParaRPr lang="zh-CN" altLang="en-US" sz="2400">
              <a:cs typeface="+mn-ea"/>
              <a:sym typeface="+mn-lt"/>
            </a:endParaRPr>
          </a:p>
        </p:txBody>
      </p:sp>
      <p:sp>
        <p:nvSpPr>
          <p:cNvPr id="72" name="Oval 53"/>
          <p:cNvSpPr>
            <a:spLocks noChangeArrowheads="1"/>
          </p:cNvSpPr>
          <p:nvPr/>
        </p:nvSpPr>
        <p:spPr bwMode="auto">
          <a:xfrm>
            <a:off x="10491018" y="3060884"/>
            <a:ext cx="336964" cy="336037"/>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088" tIns="47544" rIns="95088" bIns="47544" anchor="ctr"/>
          <a:lstStyle/>
          <a:p>
            <a:pPr algn="ctr">
              <a:defRPr/>
            </a:pPr>
            <a:endParaRPr lang="zh-CN" altLang="en-US" sz="2400">
              <a:cs typeface="+mn-ea"/>
              <a:sym typeface="+mn-lt"/>
            </a:endParaRPr>
          </a:p>
        </p:txBody>
      </p:sp>
      <p:pic>
        <p:nvPicPr>
          <p:cNvPr id="24" name="图片 23"/>
          <p:cNvPicPr>
            <a:picLocks noChangeAspect="1"/>
          </p:cNvPicPr>
          <p:nvPr/>
        </p:nvPicPr>
        <p:blipFill>
          <a:blip r:embed="rId1"/>
          <a:stretch>
            <a:fillRect/>
          </a:stretch>
        </p:blipFill>
        <p:spPr>
          <a:xfrm>
            <a:off x="911860" y="260350"/>
            <a:ext cx="1938655" cy="1969135"/>
          </a:xfrm>
          <a:prstGeom prst="ellipse">
            <a:avLst/>
          </a:prstGeom>
        </p:spPr>
      </p:pic>
    </p:spTree>
  </p:cSld>
  <p:clrMapOvr>
    <a:masterClrMapping/>
  </p:clrMapOvr>
  <p:transition spd="slow">
    <p:cu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2"/>
          <p:cNvSpPr/>
          <p:nvPr/>
        </p:nvSpPr>
        <p:spPr>
          <a:xfrm>
            <a:off x="1212850" y="1212215"/>
            <a:ext cx="9652635" cy="443293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2" name="TextBox 3"/>
          <p:cNvSpPr txBox="1"/>
          <p:nvPr/>
        </p:nvSpPr>
        <p:spPr>
          <a:xfrm>
            <a:off x="1212850" y="440690"/>
            <a:ext cx="8584565"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一、加强学校管理干部队伍建设的必要性</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sp>
        <p:nvSpPr>
          <p:cNvPr id="15" name="矩形 48"/>
          <p:cNvSpPr>
            <a:spLocks noChangeArrowheads="1"/>
          </p:cNvSpPr>
          <p:nvPr/>
        </p:nvSpPr>
        <p:spPr bwMode="auto">
          <a:xfrm>
            <a:off x="1389380" y="1538605"/>
            <a:ext cx="8885555" cy="3928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0" algn="just" fontAlgn="auto">
              <a:lnSpc>
                <a:spcPts val="3640"/>
              </a:lnSpc>
              <a:spcBef>
                <a:spcPts val="0"/>
              </a:spcBef>
              <a:spcAft>
                <a:spcPts val="0"/>
              </a:spcAft>
              <a:buClr>
                <a:srgbClr val="FF0000"/>
              </a:buClr>
              <a:buFont typeface="Wingdings" panose="05000000000000000000" pitchFamily="2" charset="2"/>
              <a:buChar char="l"/>
            </a:pPr>
            <a:r>
              <a:rPr lang="zh-CN" altLang="en-US" sz="2200" b="1" dirty="0">
                <a:latin typeface="仿宋" panose="02010609060101010101" charset="-122"/>
                <a:ea typeface="仿宋" panose="02010609060101010101" charset="-122"/>
                <a:cs typeface="仿宋" panose="02010609060101010101" charset="-122"/>
                <a:sym typeface="+mn-lt"/>
              </a:rPr>
              <a:t>我们学校正处在</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高质量</a:t>
            </a:r>
            <a:r>
              <a:rPr lang="zh-CN" altLang="en-US" sz="2200" b="1" dirty="0">
                <a:latin typeface="仿宋" panose="02010609060101010101" charset="-122"/>
                <a:ea typeface="仿宋" panose="02010609060101010101" charset="-122"/>
                <a:cs typeface="仿宋" panose="02010609060101010101" charset="-122"/>
                <a:sym typeface="+mn-lt"/>
              </a:rPr>
              <a:t>和</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大发展</a:t>
            </a:r>
            <a:r>
              <a:rPr lang="zh-CN" altLang="en-US" sz="2200" b="1" dirty="0">
                <a:latin typeface="仿宋" panose="02010609060101010101" charset="-122"/>
                <a:ea typeface="仿宋" panose="02010609060101010101" charset="-122"/>
                <a:cs typeface="仿宋" panose="02010609060101010101" charset="-122"/>
                <a:sym typeface="+mn-lt"/>
              </a:rPr>
              <a:t>时期。董事会提出“</a:t>
            </a:r>
            <a:r>
              <a:rPr lang="zh-CN" altLang="en-US" sz="2200" b="1" u="sng" dirty="0">
                <a:solidFill>
                  <a:srgbClr val="FF0000"/>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sym typeface="+mn-lt"/>
              </a:rPr>
              <a:t>升本是天大的事，升本是铁定的事</a:t>
            </a:r>
            <a:r>
              <a:rPr lang="zh-CN" altLang="en-US" sz="2200" b="1" dirty="0">
                <a:latin typeface="仿宋" panose="02010609060101010101" charset="-122"/>
                <a:ea typeface="仿宋" panose="02010609060101010101" charset="-122"/>
                <a:cs typeface="仿宋" panose="02010609060101010101" charset="-122"/>
                <a:sym typeface="+mn-lt"/>
              </a:rPr>
              <a:t>”，明确升本是我们近期发展的目标，要求我们在应对国内和省内同类高职院校的激烈竞争中促进发展。</a:t>
            </a:r>
            <a:endParaRPr lang="en-US" altLang="zh-CN" sz="2200" b="1" dirty="0">
              <a:latin typeface="仿宋" panose="02010609060101010101" charset="-122"/>
              <a:ea typeface="仿宋" panose="02010609060101010101" charset="-122"/>
              <a:cs typeface="仿宋" panose="02010609060101010101" charset="-122"/>
              <a:sym typeface="+mn-lt"/>
            </a:endParaRPr>
          </a:p>
          <a:p>
            <a:pPr marL="457200" indent="0" algn="just" fontAlgn="auto">
              <a:lnSpc>
                <a:spcPts val="3680"/>
              </a:lnSpc>
              <a:spcBef>
                <a:spcPts val="600"/>
              </a:spcBef>
              <a:spcAft>
                <a:spcPts val="0"/>
              </a:spcAft>
              <a:buClr>
                <a:srgbClr val="FF0000"/>
              </a:buClr>
              <a:buFont typeface="Wingdings" panose="05000000000000000000" pitchFamily="2" charset="2"/>
              <a:buChar char="l"/>
            </a:pPr>
            <a:r>
              <a:rPr lang="zh-CN" altLang="en-US" sz="2200" b="1" dirty="0">
                <a:latin typeface="仿宋" panose="02010609060101010101" charset="-122"/>
                <a:ea typeface="仿宋" panose="02010609060101010101" charset="-122"/>
                <a:cs typeface="仿宋" panose="02010609060101010101" charset="-122"/>
                <a:sym typeface="+mn-lt"/>
              </a:rPr>
              <a:t>学校能否保持高效运转，能否尽快实现升本目标，除了要有好的方案，好的机制、好的硬件、好的师资，</a:t>
            </a:r>
            <a:endParaRPr lang="zh-CN" altLang="en-US" sz="2200" b="1" dirty="0">
              <a:latin typeface="仿宋" panose="02010609060101010101" charset="-122"/>
              <a:ea typeface="仿宋" panose="02010609060101010101" charset="-122"/>
              <a:cs typeface="仿宋" panose="02010609060101010101" charset="-122"/>
              <a:sym typeface="+mn-lt"/>
            </a:endParaRPr>
          </a:p>
          <a:p>
            <a:pPr marL="457200" indent="0" algn="just" fontAlgn="auto">
              <a:lnSpc>
                <a:spcPts val="3680"/>
              </a:lnSpc>
              <a:spcBef>
                <a:spcPts val="0"/>
              </a:spcBef>
              <a:spcAft>
                <a:spcPts val="0"/>
              </a:spcAft>
              <a:buClr>
                <a:srgbClr val="FF0000"/>
              </a:buClr>
              <a:buFont typeface="Wingdings" panose="05000000000000000000" pitchFamily="2" charset="2"/>
              <a:buNone/>
            </a:pPr>
            <a:r>
              <a:rPr lang="zh-CN" altLang="en-US" sz="2200" b="1" dirty="0">
                <a:latin typeface="仿宋" panose="02010609060101010101" charset="-122"/>
                <a:ea typeface="仿宋" panose="02010609060101010101" charset="-122"/>
                <a:cs typeface="仿宋" panose="02010609060101010101" charset="-122"/>
                <a:sym typeface="+mn-lt"/>
              </a:rPr>
              <a:t>最</a:t>
            </a:r>
            <a:r>
              <a:rPr lang="zh-CN" altLang="en-US" sz="2200" b="1" dirty="0" smtClean="0">
                <a:latin typeface="仿宋" panose="02010609060101010101" charset="-122"/>
                <a:ea typeface="仿宋" panose="02010609060101010101" charset="-122"/>
                <a:cs typeface="仿宋" panose="02010609060101010101" charset="-122"/>
                <a:sym typeface="+mn-lt"/>
              </a:rPr>
              <a:t>关键</a:t>
            </a:r>
            <a:r>
              <a:rPr lang="zh-CN" altLang="en-US" sz="2200" b="1" dirty="0">
                <a:latin typeface="仿宋" panose="02010609060101010101" charset="-122"/>
                <a:ea typeface="仿宋" panose="02010609060101010101" charset="-122"/>
                <a:cs typeface="仿宋" panose="02010609060101010101" charset="-122"/>
                <a:sym typeface="+mn-lt"/>
              </a:rPr>
              <a:t>的因素还在于是否拥有一支适应形</a:t>
            </a:r>
            <a:endParaRPr lang="zh-CN" altLang="en-US" sz="2200" b="1" dirty="0">
              <a:latin typeface="仿宋" panose="02010609060101010101" charset="-122"/>
              <a:ea typeface="仿宋" panose="02010609060101010101" charset="-122"/>
              <a:cs typeface="仿宋" panose="02010609060101010101" charset="-122"/>
              <a:sym typeface="+mn-lt"/>
            </a:endParaRPr>
          </a:p>
          <a:p>
            <a:pPr marL="457200" indent="0" algn="just" fontAlgn="auto">
              <a:lnSpc>
                <a:spcPts val="3680"/>
              </a:lnSpc>
              <a:spcBef>
                <a:spcPts val="0"/>
              </a:spcBef>
              <a:spcAft>
                <a:spcPts val="0"/>
              </a:spcAft>
              <a:buClr>
                <a:srgbClr val="FF0000"/>
              </a:buClr>
              <a:buFont typeface="Wingdings" panose="05000000000000000000" pitchFamily="2" charset="2"/>
              <a:buNone/>
            </a:pPr>
            <a:r>
              <a:rPr lang="zh-CN" altLang="en-US" sz="2200" b="1" dirty="0">
                <a:latin typeface="仿宋" panose="02010609060101010101" charset="-122"/>
                <a:ea typeface="仿宋" panose="02010609060101010101" charset="-122"/>
                <a:cs typeface="仿宋" panose="02010609060101010101" charset="-122"/>
                <a:sym typeface="+mn-lt"/>
              </a:rPr>
              <a:t>势发展</a:t>
            </a:r>
            <a:r>
              <a:rPr lang="zh-CN" altLang="en-US" sz="2200" b="1" dirty="0" smtClean="0">
                <a:latin typeface="仿宋" panose="02010609060101010101" charset="-122"/>
                <a:ea typeface="仿宋" panose="02010609060101010101" charset="-122"/>
                <a:cs typeface="仿宋" panose="02010609060101010101" charset="-122"/>
                <a:sym typeface="+mn-lt"/>
              </a:rPr>
              <a:t>的“</a:t>
            </a:r>
            <a:r>
              <a:rPr lang="zh-CN" altLang="en-US" sz="2200" b="1" dirty="0" smtClean="0">
                <a:solidFill>
                  <a:srgbClr val="FF0000"/>
                </a:solidFill>
                <a:latin typeface="仿宋" panose="02010609060101010101" charset="-122"/>
                <a:ea typeface="仿宋" panose="02010609060101010101" charset="-122"/>
                <a:cs typeface="仿宋" panose="02010609060101010101" charset="-122"/>
                <a:sym typeface="+mn-lt"/>
              </a:rPr>
              <a:t>讲</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政治、懂业务、善管理</a:t>
            </a:r>
            <a:r>
              <a:rPr lang="zh-CN" altLang="en-US" sz="2200" b="1" dirty="0">
                <a:latin typeface="仿宋" panose="02010609060101010101" charset="-122"/>
                <a:ea typeface="仿宋" panose="02010609060101010101" charset="-122"/>
                <a:cs typeface="仿宋" panose="02010609060101010101" charset="-122"/>
                <a:sym typeface="+mn-lt"/>
              </a:rPr>
              <a:t>”的</a:t>
            </a:r>
            <a:endParaRPr lang="zh-CN" altLang="en-US" sz="2200" b="1" dirty="0">
              <a:latin typeface="仿宋" panose="02010609060101010101" charset="-122"/>
              <a:ea typeface="仿宋" panose="02010609060101010101" charset="-122"/>
              <a:cs typeface="仿宋" panose="02010609060101010101" charset="-122"/>
              <a:sym typeface="+mn-lt"/>
            </a:endParaRPr>
          </a:p>
          <a:p>
            <a:pPr marL="457200" indent="0" algn="just" fontAlgn="auto">
              <a:lnSpc>
                <a:spcPts val="3680"/>
              </a:lnSpc>
              <a:spcBef>
                <a:spcPts val="0"/>
              </a:spcBef>
              <a:spcAft>
                <a:spcPts val="0"/>
              </a:spcAft>
              <a:buClr>
                <a:srgbClr val="FF0000"/>
              </a:buClr>
              <a:buFont typeface="Wingdings" panose="05000000000000000000" pitchFamily="2" charset="2"/>
              <a:buNone/>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高素质</a:t>
            </a:r>
            <a:r>
              <a:rPr lang="zh-CN" altLang="en-US" sz="2200" b="1" dirty="0" smtClean="0">
                <a:solidFill>
                  <a:srgbClr val="FF0000"/>
                </a:solidFill>
                <a:latin typeface="仿宋" panose="02010609060101010101" charset="-122"/>
                <a:ea typeface="仿宋" panose="02010609060101010101" charset="-122"/>
                <a:cs typeface="仿宋" panose="02010609060101010101" charset="-122"/>
                <a:sym typeface="+mn-lt"/>
              </a:rPr>
              <a:t>的管理干部</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队伍</a:t>
            </a:r>
            <a:r>
              <a:rPr lang="zh-CN" altLang="en-US" sz="2200" b="1" dirty="0">
                <a:latin typeface="仿宋" panose="02010609060101010101" charset="-122"/>
                <a:ea typeface="仿宋" panose="02010609060101010101" charset="-122"/>
                <a:cs typeface="仿宋" panose="02010609060101010101" charset="-122"/>
                <a:sym typeface="+mn-lt"/>
              </a:rPr>
              <a:t>。</a:t>
            </a:r>
            <a:endParaRPr lang="zh-CN" altLang="en-US" sz="2200" b="1" dirty="0">
              <a:latin typeface="仿宋" panose="02010609060101010101" charset="-122"/>
              <a:ea typeface="仿宋" panose="02010609060101010101" charset="-122"/>
              <a:cs typeface="仿宋" panose="02010609060101010101" charset="-122"/>
              <a:sym typeface="+mn-lt"/>
            </a:endParaRPr>
          </a:p>
        </p:txBody>
      </p:sp>
      <p:pic>
        <p:nvPicPr>
          <p:cNvPr id="5" name="Picture 2" descr="F:\360云盘\02-个人资料\！PPT图片及版面资源\06-PPT精选插图\03-人物\Business_People_011_1024x683.jpg"/>
          <p:cNvPicPr>
            <a:picLocks noChangeAspect="1" noChangeArrowheads="1"/>
          </p:cNvPicPr>
          <p:nvPr/>
        </p:nvPicPr>
        <p:blipFill rotWithShape="1">
          <a:blip r:embed="rId1" cstate="screen"/>
          <a:srcRect/>
          <a:stretch>
            <a:fillRect/>
          </a:stretch>
        </p:blipFill>
        <p:spPr bwMode="auto">
          <a:xfrm>
            <a:off x="7720330" y="3688080"/>
            <a:ext cx="2411730" cy="1778635"/>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25"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11"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12"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 calcmode="lin" valueType="num">
                                      <p:cBhvr>
                                        <p:cTn id="14"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5"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6"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7"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2"/>
          <p:cNvSpPr/>
          <p:nvPr/>
        </p:nvSpPr>
        <p:spPr>
          <a:xfrm>
            <a:off x="692150" y="1194435"/>
            <a:ext cx="9986645" cy="428942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2" name="TextBox 3"/>
          <p:cNvSpPr txBox="1"/>
          <p:nvPr/>
        </p:nvSpPr>
        <p:spPr>
          <a:xfrm>
            <a:off x="767408" y="388536"/>
            <a:ext cx="9911430"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一、加强学校管理干部队伍建设的必要性</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sp>
        <p:nvSpPr>
          <p:cNvPr id="15" name="矩形 48"/>
          <p:cNvSpPr>
            <a:spLocks noChangeArrowheads="1"/>
          </p:cNvSpPr>
          <p:nvPr/>
        </p:nvSpPr>
        <p:spPr bwMode="auto">
          <a:xfrm>
            <a:off x="1092200" y="1444625"/>
            <a:ext cx="8964295" cy="3491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0" algn="just" fontAlgn="auto">
              <a:lnSpc>
                <a:spcPct val="150000"/>
              </a:lnSpc>
              <a:spcBef>
                <a:spcPts val="0"/>
              </a:spcBef>
              <a:spcAft>
                <a:spcPts val="0"/>
              </a:spcAft>
              <a:buClr>
                <a:srgbClr val="FF0000"/>
              </a:buClr>
              <a:buFont typeface="Wingdings" panose="05000000000000000000" pitchFamily="2" charset="2"/>
              <a:buChar char="l"/>
            </a:pPr>
            <a:r>
              <a:rPr lang="en-US" altLang="zh-CN" sz="2400" b="1" dirty="0">
                <a:latin typeface="仿宋" panose="02010609060101010101" charset="-122"/>
                <a:ea typeface="仿宋" panose="02010609060101010101" charset="-122"/>
                <a:cs typeface="+mn-ea"/>
                <a:sym typeface="+mn-lt"/>
              </a:rPr>
              <a:t> </a:t>
            </a:r>
            <a:r>
              <a:rPr lang="zh-CN" altLang="en-US" sz="2400" b="1" dirty="0">
                <a:latin typeface="仿宋" panose="02010609060101010101" charset="-122"/>
                <a:ea typeface="仿宋" panose="02010609060101010101" charset="-122"/>
                <a:cs typeface="+mn-ea"/>
                <a:sym typeface="+mn-lt"/>
              </a:rPr>
              <a:t>所以说，建设一支优秀的管理干部队伍，加强干部的能力与素质建设，是加强我校内涵建设，全面提升管理水平和办学水平，推动学校高质量发展，促进学校升本工作有序开展</a:t>
            </a:r>
            <a:r>
              <a:rPr lang="zh-CN" altLang="en-US" sz="2400" b="1" dirty="0">
                <a:latin typeface="仿宋" panose="02010609060101010101" charset="-122"/>
                <a:ea typeface="仿宋" panose="02010609060101010101" charset="-122"/>
                <a:cs typeface="+mn-ea"/>
                <a:sym typeface="+mn-lt"/>
              </a:rPr>
              <a:t>的必要</a:t>
            </a:r>
            <a:r>
              <a:rPr lang="zh-CN" altLang="en-US" sz="2400" b="1" dirty="0">
                <a:latin typeface="仿宋" panose="02010609060101010101" charset="-122"/>
                <a:ea typeface="仿宋" panose="02010609060101010101" charset="-122"/>
                <a:cs typeface="+mn-ea"/>
                <a:sym typeface="+mn-lt"/>
              </a:rPr>
              <a:t>组织保证。</a:t>
            </a:r>
            <a:endParaRPr lang="en-US" altLang="zh-CN" sz="2400" b="1" dirty="0">
              <a:latin typeface="仿宋" panose="02010609060101010101" charset="-122"/>
              <a:ea typeface="仿宋" panose="02010609060101010101" charset="-122"/>
              <a:cs typeface="+mn-ea"/>
              <a:sym typeface="+mn-lt"/>
            </a:endParaRPr>
          </a:p>
          <a:p>
            <a:pPr marL="457200" indent="0" algn="just" fontAlgn="auto">
              <a:lnSpc>
                <a:spcPct val="150000"/>
              </a:lnSpc>
              <a:spcBef>
                <a:spcPts val="600"/>
              </a:spcBef>
              <a:spcAft>
                <a:spcPts val="0"/>
              </a:spcAft>
              <a:buClr>
                <a:srgbClr val="FF0000"/>
              </a:buClr>
              <a:buFont typeface="Wingdings" panose="05000000000000000000" pitchFamily="2" charset="2"/>
              <a:buChar char="l"/>
            </a:pPr>
            <a:r>
              <a:rPr lang="zh-CN" altLang="en-US" sz="2400" b="1" dirty="0">
                <a:latin typeface="仿宋" panose="02010609060101010101" charset="-122"/>
                <a:ea typeface="仿宋" panose="02010609060101010101" charset="-122"/>
                <a:cs typeface="+mn-ea"/>
                <a:sym typeface="+mn-lt"/>
              </a:rPr>
              <a:t> 我认为，华立干部培训学校，就是</a:t>
            </a:r>
            <a:r>
              <a:rPr lang="zh-CN" altLang="en-US" sz="2400" b="1" dirty="0">
                <a:solidFill>
                  <a:srgbClr val="FF0000"/>
                </a:solidFill>
                <a:latin typeface="仿宋" panose="02010609060101010101" charset="-122"/>
                <a:ea typeface="仿宋" panose="02010609060101010101" charset="-122"/>
                <a:cs typeface="+mn-ea"/>
                <a:sym typeface="+mn-lt"/>
              </a:rPr>
              <a:t>打</a:t>
            </a:r>
            <a:endParaRPr lang="zh-CN" altLang="en-US" sz="2400" b="1" dirty="0">
              <a:solidFill>
                <a:srgbClr val="FF0000"/>
              </a:solidFill>
              <a:latin typeface="仿宋" panose="02010609060101010101" charset="-122"/>
              <a:ea typeface="仿宋" panose="02010609060101010101" charset="-122"/>
              <a:cs typeface="+mn-ea"/>
              <a:sym typeface="+mn-lt"/>
            </a:endParaRPr>
          </a:p>
          <a:p>
            <a:pPr marL="457200" indent="0" fontAlgn="auto">
              <a:lnSpc>
                <a:spcPct val="150000"/>
              </a:lnSpc>
              <a:spcBef>
                <a:spcPts val="0"/>
              </a:spcBef>
              <a:spcAft>
                <a:spcPts val="0"/>
              </a:spcAft>
              <a:buClr>
                <a:srgbClr val="FF0000"/>
              </a:buClr>
              <a:buFont typeface="Wingdings" panose="05000000000000000000" pitchFamily="2" charset="2"/>
              <a:buNone/>
            </a:pPr>
            <a:r>
              <a:rPr lang="zh-CN" altLang="en-US" sz="2400" b="1" dirty="0">
                <a:solidFill>
                  <a:srgbClr val="FF0000"/>
                </a:solidFill>
                <a:latin typeface="仿宋" panose="02010609060101010101" charset="-122"/>
                <a:ea typeface="仿宋" panose="02010609060101010101" charset="-122"/>
                <a:cs typeface="+mn-ea"/>
                <a:sym typeface="+mn-lt"/>
              </a:rPr>
              <a:t>造高素质管理干部队伍的一个很好平台</a:t>
            </a:r>
            <a:r>
              <a:rPr lang="zh-CN" altLang="en-US" sz="2400" b="1" dirty="0">
                <a:latin typeface="仿宋" panose="02010609060101010101" charset="-122"/>
                <a:ea typeface="仿宋" panose="02010609060101010101" charset="-122"/>
                <a:cs typeface="+mn-ea"/>
                <a:sym typeface="+mn-lt"/>
              </a:rPr>
              <a:t>。</a:t>
            </a:r>
            <a:endParaRPr lang="zh-CN" altLang="en-US" sz="2400" b="1" dirty="0">
              <a:latin typeface="仿宋" panose="02010609060101010101" charset="-122"/>
              <a:ea typeface="仿宋" panose="02010609060101010101" charset="-122"/>
              <a:cs typeface="+mn-ea"/>
              <a:sym typeface="+mn-lt"/>
            </a:endParaRPr>
          </a:p>
        </p:txBody>
      </p:sp>
      <p:pic>
        <p:nvPicPr>
          <p:cNvPr id="2" name="图片 1" descr="C:\Users\10412\Desktop\优秀管理.jpg优秀管理"/>
          <p:cNvPicPr>
            <a:picLocks noChangeAspect="1"/>
          </p:cNvPicPr>
          <p:nvPr/>
        </p:nvPicPr>
        <p:blipFill>
          <a:blip r:embed="rId1"/>
          <a:srcRect/>
          <a:stretch>
            <a:fillRect/>
          </a:stretch>
        </p:blipFill>
        <p:spPr>
          <a:xfrm>
            <a:off x="7830160" y="3383528"/>
            <a:ext cx="2548513" cy="1804035"/>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1055370" y="1102360"/>
            <a:ext cx="10008870" cy="4545330"/>
            <a:chOff x="1982547" y="2018652"/>
            <a:chExt cx="8001511" cy="1220497"/>
          </a:xfrm>
        </p:grpSpPr>
        <p:sp>
          <p:nvSpPr>
            <p:cNvPr id="11" name="圆角矩形 10"/>
            <p:cNvSpPr/>
            <p:nvPr/>
          </p:nvSpPr>
          <p:spPr>
            <a:xfrm>
              <a:off x="1982547" y="2018652"/>
              <a:ext cx="8001511" cy="1220497"/>
            </a:xfrm>
            <a:prstGeom prst="roundRect">
              <a:avLst/>
            </a:prstGeom>
            <a:solidFill>
              <a:schemeClr val="accent6">
                <a:lumMod val="50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endParaRPr>
            </a:p>
          </p:txBody>
        </p:sp>
        <p:sp>
          <p:nvSpPr>
            <p:cNvPr id="12" name="圆角矩形 11"/>
            <p:cNvSpPr/>
            <p:nvPr/>
          </p:nvSpPr>
          <p:spPr>
            <a:xfrm>
              <a:off x="2217587" y="2096233"/>
              <a:ext cx="7531939" cy="1060901"/>
            </a:xfrm>
            <a:prstGeom prst="roundRect">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431800" algn="just" defTabSz="685800" fontAlgn="auto">
                <a:lnSpc>
                  <a:spcPct val="150000"/>
                </a:lnSpc>
                <a:spcBef>
                  <a:spcPts val="0"/>
                </a:spcBef>
              </a:pPr>
              <a:r>
                <a:rPr lang="en-US" altLang="zh-CN" sz="2300" b="1" dirty="0">
                  <a:solidFill>
                    <a:schemeClr val="tx1"/>
                  </a:solidFill>
                  <a:latin typeface="仿宋" panose="02010609060101010101" charset="-122"/>
                  <a:ea typeface="仿宋" panose="02010609060101010101" charset="-122"/>
                  <a:cs typeface="仿宋" panose="02010609060101010101" charset="-122"/>
                </a:rPr>
                <a:t> </a:t>
              </a:r>
              <a:r>
                <a:rPr lang="zh-CN" altLang="en-US" sz="2200" b="1" dirty="0">
                  <a:solidFill>
                    <a:schemeClr val="tx1"/>
                  </a:solidFill>
                  <a:latin typeface="仿宋" panose="02010609060101010101" charset="-122"/>
                  <a:ea typeface="仿宋" panose="02010609060101010101" charset="-122"/>
                  <a:cs typeface="仿宋" panose="02010609060101010101" charset="-122"/>
                </a:rPr>
                <a:t>我们华立职院的管理干部队伍，我觉得总体是比较好的。</a:t>
              </a:r>
              <a:r>
                <a:rPr lang="zh-CN" altLang="en-US" sz="2200" b="1" dirty="0" smtClean="0">
                  <a:solidFill>
                    <a:schemeClr val="tx1"/>
                  </a:solidFill>
                  <a:latin typeface="仿宋" panose="02010609060101010101" charset="-122"/>
                  <a:ea typeface="仿宋" panose="02010609060101010101" charset="-122"/>
                  <a:cs typeface="仿宋" panose="02010609060101010101" charset="-122"/>
                </a:rPr>
                <a:t>如果</a:t>
              </a:r>
              <a:r>
                <a:rPr lang="zh-CN" altLang="en-US" sz="2200" b="1" dirty="0">
                  <a:solidFill>
                    <a:schemeClr val="tx1"/>
                  </a:solidFill>
                  <a:latin typeface="仿宋" panose="02010609060101010101" charset="-122"/>
                  <a:ea typeface="仿宋" panose="02010609060101010101" charset="-122"/>
                  <a:cs typeface="仿宋" panose="02010609060101010101" charset="-122"/>
                </a:rPr>
                <a:t>没有我们这么一大批勤奋工作、甘于奉献的各级管理干部，学校不可能发展这么快，不可能取得那么多成绩。但也要承认，在我们的管理干部队伍中，也还存在着种种问题，有些也许是曾经存在的问题。</a:t>
              </a:r>
              <a:endParaRPr lang="en-US" altLang="zh-CN" sz="2200" b="1" dirty="0">
                <a:solidFill>
                  <a:schemeClr val="tx1"/>
                </a:solidFill>
                <a:latin typeface="仿宋" panose="02010609060101010101" charset="-122"/>
                <a:ea typeface="仿宋" panose="02010609060101010101" charset="-122"/>
                <a:cs typeface="仿宋" panose="02010609060101010101" charset="-122"/>
              </a:endParaRPr>
            </a:p>
            <a:p>
              <a:pPr lvl="0" indent="431800" algn="just" defTabSz="685800" fontAlgn="auto">
                <a:lnSpc>
                  <a:spcPct val="150000"/>
                </a:lnSpc>
                <a:spcBef>
                  <a:spcPts val="0"/>
                </a:spcBef>
              </a:pPr>
              <a:r>
                <a:rPr lang="zh-CN" altLang="en-US" sz="2200" b="1" dirty="0">
                  <a:solidFill>
                    <a:schemeClr val="tx1"/>
                  </a:solidFill>
                  <a:latin typeface="仿宋" panose="02010609060101010101" charset="-122"/>
                  <a:ea typeface="仿宋" panose="02010609060101010101" charset="-122"/>
                  <a:cs typeface="仿宋" panose="02010609060101010101" charset="-122"/>
                </a:rPr>
                <a:t> 叶总在第一讲中列举的</a:t>
              </a:r>
              <a:r>
                <a:rPr lang="zh-CN" altLang="en-US" sz="2200" b="1" dirty="0">
                  <a:solidFill>
                    <a:srgbClr val="FF0000"/>
                  </a:solidFill>
                  <a:latin typeface="仿宋" panose="02010609060101010101" charset="-122"/>
                  <a:ea typeface="仿宋" panose="02010609060101010101" charset="-122"/>
                  <a:cs typeface="仿宋" panose="02010609060101010101" charset="-122"/>
                </a:rPr>
                <a:t>华立管理</a:t>
              </a:r>
              <a:r>
                <a:rPr lang="en-US" altLang="zh-CN" sz="2200" b="1" dirty="0">
                  <a:solidFill>
                    <a:srgbClr val="FF0000"/>
                  </a:solidFill>
                  <a:latin typeface="仿宋" panose="02010609060101010101" charset="-122"/>
                  <a:ea typeface="仿宋" panose="02010609060101010101" charset="-122"/>
                  <a:cs typeface="仿宋" panose="02010609060101010101" charset="-122"/>
                </a:rPr>
                <a:t>14</a:t>
              </a:r>
              <a:r>
                <a:rPr lang="zh-CN" altLang="en-US" sz="2200" b="1" dirty="0">
                  <a:solidFill>
                    <a:srgbClr val="FF0000"/>
                  </a:solidFill>
                  <a:latin typeface="仿宋" panose="02010609060101010101" charset="-122"/>
                  <a:ea typeface="仿宋" panose="02010609060101010101" charset="-122"/>
                  <a:cs typeface="仿宋" panose="02010609060101010101" charset="-122"/>
                </a:rPr>
                <a:t>种亟需改变的问题</a:t>
              </a:r>
              <a:r>
                <a:rPr lang="zh-CN" altLang="en-US" sz="2200" b="1" dirty="0">
                  <a:solidFill>
                    <a:schemeClr val="tx1"/>
                  </a:solidFill>
                  <a:latin typeface="仿宋" panose="02010609060101010101" charset="-122"/>
                  <a:ea typeface="仿宋" panose="02010609060101010101" charset="-122"/>
                  <a:cs typeface="仿宋" panose="02010609060101010101" charset="-122"/>
                </a:rPr>
                <a:t>，是非常中肯的，必须引起我们的高度重视，并积极加以改进。具体结合到我们学校，我认为</a:t>
              </a:r>
              <a:r>
                <a:rPr lang="zh-CN" altLang="en-US" sz="2200" b="1" dirty="0">
                  <a:solidFill>
                    <a:srgbClr val="FF0000"/>
                  </a:solidFill>
                  <a:latin typeface="仿宋" panose="02010609060101010101" charset="-122"/>
                  <a:ea typeface="仿宋" panose="02010609060101010101" charset="-122"/>
                  <a:cs typeface="仿宋" panose="02010609060101010101" charset="-122"/>
                </a:rPr>
                <a:t>存在如下五个缺乏需要认真克服</a:t>
              </a:r>
              <a:r>
                <a:rPr lang="zh-CN" altLang="en-US" sz="2200" b="1" dirty="0">
                  <a:solidFill>
                    <a:schemeClr val="tx1"/>
                  </a:solidFill>
                  <a:latin typeface="仿宋" panose="02010609060101010101" charset="-122"/>
                  <a:ea typeface="仿宋" panose="02010609060101010101" charset="-122"/>
                  <a:cs typeface="仿宋" panose="02010609060101010101" charset="-122"/>
                </a:rPr>
                <a:t>。</a:t>
              </a:r>
              <a:endParaRPr lang="zh-CN" altLang="en-US" sz="2200" b="1" dirty="0">
                <a:solidFill>
                  <a:schemeClr val="tx1"/>
                </a:solidFill>
                <a:latin typeface="仿宋" panose="02010609060101010101" charset="-122"/>
                <a:ea typeface="仿宋" panose="02010609060101010101" charset="-122"/>
                <a:cs typeface="仿宋" panose="02010609060101010101" charset="-122"/>
                <a:sym typeface="+mn-lt"/>
              </a:endParaRPr>
            </a:p>
          </p:txBody>
        </p:sp>
      </p:grpSp>
      <p:sp>
        <p:nvSpPr>
          <p:cNvPr id="13" name="TextBox 3"/>
          <p:cNvSpPr txBox="1"/>
          <p:nvPr/>
        </p:nvSpPr>
        <p:spPr>
          <a:xfrm>
            <a:off x="1055370" y="332740"/>
            <a:ext cx="8414385" cy="645160"/>
          </a:xfrm>
          <a:prstGeom prst="rect">
            <a:avLst/>
          </a:prstGeom>
          <a:noFill/>
        </p:spPr>
        <p:txBody>
          <a:bodyPr wrap="square">
            <a:spAutoFit/>
          </a:bodyPr>
          <a:lstStyle/>
          <a:p>
            <a:pPr>
              <a:defRPr/>
            </a:pPr>
            <a:r>
              <a:rPr lang="zh-CN" altLang="en-US" sz="3600" b="1" dirty="0">
                <a:solidFill>
                  <a:srgbClr val="984807"/>
                </a:solidFill>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二、学校管理干部队伍中存在的主要问题</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1055440" y="332656"/>
            <a:ext cx="9623398" cy="645160"/>
          </a:xfrm>
          <a:prstGeom prst="rect">
            <a:avLst/>
          </a:prstGeom>
          <a:noFill/>
        </p:spPr>
        <p:txBody>
          <a:bodyPr wrap="square">
            <a:spAutoFit/>
          </a:bodyPr>
          <a:lstStyle/>
          <a:p>
            <a:pPr>
              <a:defRPr/>
            </a:pPr>
            <a:r>
              <a:rPr lang="zh-CN" altLang="en-US" sz="3600" b="1" dirty="0">
                <a:solidFill>
                  <a:srgbClr val="984807"/>
                </a:solidFill>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二、学校管理干部队伍中存在的主要问题</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14" name="组合 13"/>
          <p:cNvGrpSpPr/>
          <p:nvPr/>
        </p:nvGrpSpPr>
        <p:grpSpPr>
          <a:xfrm>
            <a:off x="1415480" y="1576827"/>
            <a:ext cx="4752528" cy="123981"/>
            <a:chOff x="1487486" y="1841122"/>
            <a:chExt cx="4752528" cy="123981"/>
          </a:xfrm>
        </p:grpSpPr>
        <p:cxnSp>
          <p:nvCxnSpPr>
            <p:cNvPr id="15" name="直接连接符 14"/>
            <p:cNvCxnSpPr/>
            <p:nvPr/>
          </p:nvCxnSpPr>
          <p:spPr>
            <a:xfrm>
              <a:off x="1487486" y="1965103"/>
              <a:ext cx="4752528"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16" name="矩形 15"/>
            <p:cNvSpPr/>
            <p:nvPr/>
          </p:nvSpPr>
          <p:spPr>
            <a:xfrm>
              <a:off x="1487486" y="1841122"/>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17" name="TextBox 560"/>
          <p:cNvSpPr txBox="1"/>
          <p:nvPr/>
        </p:nvSpPr>
        <p:spPr>
          <a:xfrm>
            <a:off x="2120026" y="1169063"/>
            <a:ext cx="3672408" cy="52197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latin typeface="楷体" panose="02010609060101010101" charset="-122"/>
                <a:ea typeface="楷体" panose="02010609060101010101" charset="-122"/>
                <a:cs typeface="+mn-ea"/>
                <a:sym typeface="+mn-lt"/>
              </a:rPr>
              <a:t>1.</a:t>
            </a:r>
            <a:r>
              <a:rPr lang="zh-CN" altLang="en-US" sz="2800" b="1" dirty="0">
                <a:solidFill>
                  <a:srgbClr val="C00000"/>
                </a:solidFill>
                <a:latin typeface="楷体" panose="02010609060101010101" charset="-122"/>
                <a:ea typeface="楷体" panose="02010609060101010101" charset="-122"/>
                <a:cs typeface="+mn-ea"/>
                <a:sym typeface="+mn-lt"/>
              </a:rPr>
              <a:t>缺乏学习意识</a:t>
            </a:r>
            <a:endParaRPr lang="zh-CN" altLang="en-US" sz="2800" b="1" dirty="0">
              <a:solidFill>
                <a:srgbClr val="C00000"/>
              </a:solidFill>
              <a:latin typeface="楷体" panose="02010609060101010101" charset="-122"/>
              <a:ea typeface="楷体" panose="02010609060101010101" charset="-122"/>
              <a:cs typeface="+mn-ea"/>
              <a:sym typeface="+mn-lt"/>
            </a:endParaRPr>
          </a:p>
        </p:txBody>
      </p:sp>
      <p:sp>
        <p:nvSpPr>
          <p:cNvPr id="19" name="圆角矩形 2"/>
          <p:cNvSpPr/>
          <p:nvPr/>
        </p:nvSpPr>
        <p:spPr>
          <a:xfrm>
            <a:off x="989330" y="1896745"/>
            <a:ext cx="10086340" cy="427418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21" name="矩形 3"/>
          <p:cNvSpPr>
            <a:spLocks noChangeArrowheads="1"/>
          </p:cNvSpPr>
          <p:nvPr/>
        </p:nvSpPr>
        <p:spPr bwMode="auto">
          <a:xfrm>
            <a:off x="1330325" y="1973580"/>
            <a:ext cx="9530715" cy="3467100"/>
          </a:xfrm>
          <a:prstGeom prst="rect">
            <a:avLst/>
          </a:prstGeom>
          <a:noFill/>
          <a:ln w="9525">
            <a:noFill/>
            <a:prstDash val="dash"/>
            <a:miter lim="800000"/>
          </a:ln>
        </p:spPr>
        <p:txBody>
          <a:bodyPr wrap="square">
            <a:spAutoFit/>
          </a:bodyPr>
          <a:lstStyle/>
          <a:p>
            <a:pPr algn="l" fontAlgn="auto">
              <a:lnSpc>
                <a:spcPct val="139000"/>
              </a:lnSpc>
              <a:spcAft>
                <a:spcPts val="600"/>
              </a:spcAft>
              <a:defRPr/>
            </a:pPr>
            <a:r>
              <a:rPr lang="zh-CN" altLang="en-US" sz="2400" b="1" dirty="0">
                <a:latin typeface="黑体" panose="02010609060101010101" pitchFamily="49" charset="-122"/>
                <a:ea typeface="黑体" panose="02010609060101010101" pitchFamily="49" charset="-122"/>
                <a:cs typeface="+mn-ea"/>
                <a:sym typeface="+mn-lt"/>
              </a:rPr>
              <a:t>    </a:t>
            </a:r>
            <a:r>
              <a:rPr lang="zh-CN" altLang="en-US" sz="2200" b="1" dirty="0">
                <a:latin typeface="仿宋" panose="02010609060101010101" charset="-122"/>
                <a:ea typeface="仿宋" panose="02010609060101010101" charset="-122"/>
                <a:cs typeface="仿宋" panose="02010609060101010101" charset="-122"/>
                <a:sym typeface="+mn-lt"/>
              </a:rPr>
              <a:t>主要表现在：</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视学习为可有可无</a:t>
            </a:r>
            <a:r>
              <a:rPr lang="zh-CN" altLang="en-US" sz="2200" b="1" dirty="0">
                <a:latin typeface="仿宋" panose="02010609060101010101" charset="-122"/>
                <a:ea typeface="仿宋" panose="02010609060101010101" charset="-122"/>
                <a:cs typeface="仿宋" panose="02010609060101010101" charset="-122"/>
                <a:sym typeface="+mn-lt"/>
              </a:rPr>
              <a:t>，对党的路线、方针、政策和有关法律法规的学习不重视，对教育理念前沿的学习研究缺乏自觉性，对教育部和省出台的有关政策文件学习不认真，精神理解不透；</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轻视知识更新，</a:t>
            </a:r>
            <a:r>
              <a:rPr lang="zh-CN" altLang="en-US" sz="2200" b="1" dirty="0">
                <a:latin typeface="仿宋" panose="02010609060101010101" charset="-122"/>
                <a:ea typeface="仿宋" panose="02010609060101010101" charset="-122"/>
                <a:cs typeface="仿宋" panose="02010609060101010101" charset="-122"/>
                <a:sym typeface="+mn-lt"/>
              </a:rPr>
              <a:t>靠老经验、老办法决策办事，没有积极创新管理思路和办法，滞后于高职教育发展的新形势；</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对董事会制订的政策不学习、把握不准，</a:t>
            </a:r>
            <a:r>
              <a:rPr lang="zh-CN" altLang="en-US" sz="2200" b="1" dirty="0">
                <a:latin typeface="仿宋" panose="02010609060101010101" charset="-122"/>
                <a:ea typeface="仿宋" panose="02010609060101010101" charset="-122"/>
                <a:cs typeface="仿宋" panose="02010609060101010101" charset="-122"/>
                <a:sym typeface="+mn-lt"/>
              </a:rPr>
              <a:t>在实际工作中落实不到位，甚至造成工作失误或师生员工的误解；或虽有学习，但</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学用脱节</a:t>
            </a:r>
            <a:r>
              <a:rPr lang="zh-CN" altLang="en-US" sz="2200" b="1" dirty="0">
                <a:latin typeface="仿宋" panose="02010609060101010101" charset="-122"/>
                <a:ea typeface="仿宋" panose="02010609060101010101" charset="-122"/>
                <a:cs typeface="仿宋" panose="02010609060101010101" charset="-122"/>
                <a:sym typeface="+mn-lt"/>
              </a:rPr>
              <a:t>，不联系实际，没有虚实结合，</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效果不佳。</a:t>
            </a:r>
            <a:r>
              <a:rPr lang="zh-CN" altLang="en-US" sz="2300" b="1" dirty="0">
                <a:latin typeface="仿宋" panose="02010609060101010101" charset="-122"/>
                <a:ea typeface="仿宋" panose="02010609060101010101" charset="-122"/>
                <a:cs typeface="仿宋" panose="02010609060101010101" charset="-122"/>
                <a:sym typeface="+mn-lt"/>
              </a:rPr>
              <a:t> </a:t>
            </a:r>
            <a:r>
              <a:rPr lang="zh-CN" altLang="en-US" sz="2400" b="1" dirty="0">
                <a:latin typeface="黑体" panose="02010609060101010101" pitchFamily="49" charset="-122"/>
                <a:ea typeface="黑体" panose="02010609060101010101" pitchFamily="49" charset="-122"/>
                <a:cs typeface="+mn-ea"/>
                <a:sym typeface="+mn-lt"/>
              </a:rPr>
              <a:t>      </a:t>
            </a:r>
            <a:endParaRPr lang="zh-CN" altLang="en-US" sz="2800" b="1" dirty="0">
              <a:latin typeface="黑体" panose="02010609060101010101" pitchFamily="49" charset="-122"/>
              <a:ea typeface="黑体" panose="02010609060101010101" pitchFamily="49" charset="-122"/>
              <a:cs typeface="+mn-ea"/>
              <a:sym typeface="+mn-lt"/>
            </a:endParaRPr>
          </a:p>
        </p:txBody>
      </p:sp>
      <p:sp>
        <p:nvSpPr>
          <p:cNvPr id="2" name="文本框 1"/>
          <p:cNvSpPr txBox="1"/>
          <p:nvPr/>
        </p:nvSpPr>
        <p:spPr>
          <a:xfrm>
            <a:off x="2235255" y="5507449"/>
            <a:ext cx="4467860" cy="460375"/>
          </a:xfrm>
          <a:prstGeom prst="rect">
            <a:avLst/>
          </a:prstGeom>
          <a:noFill/>
        </p:spPr>
        <p:txBody>
          <a:bodyPr wrap="none" rtlCol="0" anchor="t">
            <a:spAutoFit/>
          </a:bodyPr>
          <a:lstStyle/>
          <a:p>
            <a:r>
              <a:rPr lang="en-US" altLang="zh-CN" sz="2400" b="1" dirty="0">
                <a:solidFill>
                  <a:srgbClr val="FF0000"/>
                </a:solidFill>
                <a:latin typeface="仿宋" panose="02010609060101010101" charset="-122"/>
                <a:ea typeface="仿宋" panose="02010609060101010101" charset="-122"/>
                <a:cs typeface="+mn-ea"/>
                <a:sym typeface="+mn-lt"/>
              </a:rPr>
              <a:t>“</a:t>
            </a:r>
            <a:r>
              <a:rPr lang="zh-CN" altLang="en-US" sz="2400" b="1" dirty="0">
                <a:solidFill>
                  <a:srgbClr val="FF0000"/>
                </a:solidFill>
                <a:latin typeface="仿宋" panose="02010609060101010101" charset="-122"/>
                <a:ea typeface="仿宋" panose="02010609060101010101" charset="-122"/>
                <a:cs typeface="+mn-ea"/>
                <a:sym typeface="+mn-lt"/>
              </a:rPr>
              <a:t>只做二传手，不做过滤器。</a:t>
            </a:r>
            <a:r>
              <a:rPr lang="en-US" altLang="zh-CN" sz="2400" b="1" dirty="0">
                <a:solidFill>
                  <a:srgbClr val="FF0000"/>
                </a:solidFill>
                <a:latin typeface="仿宋" panose="02010609060101010101" charset="-122"/>
                <a:ea typeface="仿宋" panose="02010609060101010101" charset="-122"/>
                <a:cs typeface="+mn-ea"/>
                <a:sym typeface="+mn-lt"/>
              </a:rPr>
              <a:t>”</a:t>
            </a:r>
            <a:endParaRPr lang="en-US" altLang="zh-CN" sz="2400" b="1" dirty="0">
              <a:solidFill>
                <a:srgbClr val="FF0000"/>
              </a:solidFill>
              <a:latin typeface="仿宋" panose="02010609060101010101" charset="-122"/>
              <a:ea typeface="仿宋"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250" fill="hold"/>
                                            <p:tgtEl>
                                              <p:spTgt spid="14"/>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1+#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1477645" y="391160"/>
            <a:ext cx="8815070" cy="645160"/>
          </a:xfrm>
          <a:prstGeom prst="rect">
            <a:avLst/>
          </a:prstGeom>
          <a:noFill/>
        </p:spPr>
        <p:txBody>
          <a:bodyPr wrap="square">
            <a:spAutoFit/>
          </a:bodyPr>
          <a:lstStyle/>
          <a:p>
            <a:pPr>
              <a:defRPr/>
            </a:pPr>
            <a:r>
              <a:rPr lang="zh-CN" altLang="en-US" sz="3600" b="1" dirty="0">
                <a:solidFill>
                  <a:srgbClr val="984807"/>
                </a:solidFill>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二、学校管理干部队伍中存在的主要问</a:t>
            </a:r>
            <a:r>
              <a:rPr lang="zh-CN" altLang="en-US" sz="3000" b="1" dirty="0">
                <a:solidFill>
                  <a:srgbClr val="984807"/>
                </a:solidFill>
                <a:cs typeface="+mn-ea"/>
                <a:sym typeface="+mn-lt"/>
              </a:rPr>
              <a:t>题</a:t>
            </a:r>
            <a:endParaRPr lang="zh-CN" altLang="en-US" sz="3000" b="1" dirty="0">
              <a:solidFill>
                <a:srgbClr val="984807"/>
              </a:solidFill>
              <a:cs typeface="+mn-ea"/>
              <a:sym typeface="+mn-lt"/>
            </a:endParaRPr>
          </a:p>
        </p:txBody>
      </p:sp>
      <p:grpSp>
        <p:nvGrpSpPr>
          <p:cNvPr id="14" name="组合 13"/>
          <p:cNvGrpSpPr/>
          <p:nvPr/>
        </p:nvGrpSpPr>
        <p:grpSpPr>
          <a:xfrm>
            <a:off x="1415480" y="1576827"/>
            <a:ext cx="4752528" cy="123981"/>
            <a:chOff x="1487486" y="1841122"/>
            <a:chExt cx="4752528" cy="123981"/>
          </a:xfrm>
        </p:grpSpPr>
        <p:cxnSp>
          <p:nvCxnSpPr>
            <p:cNvPr id="15" name="直接连接符 14"/>
            <p:cNvCxnSpPr/>
            <p:nvPr/>
          </p:nvCxnSpPr>
          <p:spPr>
            <a:xfrm>
              <a:off x="1487486" y="1965103"/>
              <a:ext cx="4752528"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16" name="矩形 15"/>
            <p:cNvSpPr/>
            <p:nvPr/>
          </p:nvSpPr>
          <p:spPr>
            <a:xfrm>
              <a:off x="1487486" y="1841122"/>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17" name="TextBox 560"/>
          <p:cNvSpPr txBox="1"/>
          <p:nvPr/>
        </p:nvSpPr>
        <p:spPr>
          <a:xfrm>
            <a:off x="2135266" y="1147473"/>
            <a:ext cx="3672408" cy="52197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latin typeface="楷体" panose="02010609060101010101" charset="-122"/>
                <a:ea typeface="楷体" panose="02010609060101010101" charset="-122"/>
                <a:cs typeface="楷体" panose="02010609060101010101" charset="-122"/>
                <a:sym typeface="+mn-lt"/>
              </a:rPr>
              <a:t>2.</a:t>
            </a:r>
            <a:r>
              <a:rPr lang="zh-CN" altLang="en-US" sz="2800" b="1" dirty="0">
                <a:solidFill>
                  <a:srgbClr val="C00000"/>
                </a:solidFill>
                <a:latin typeface="楷体" panose="02010609060101010101" charset="-122"/>
                <a:ea typeface="楷体" panose="02010609060101010101" charset="-122"/>
                <a:cs typeface="楷体" panose="02010609060101010101" charset="-122"/>
                <a:sym typeface="+mn-lt"/>
              </a:rPr>
              <a:t>缺乏优良作风</a:t>
            </a:r>
            <a:endParaRPr lang="zh-CN" altLang="en-US" sz="2800" b="1" dirty="0">
              <a:solidFill>
                <a:srgbClr val="C00000"/>
              </a:solidFill>
              <a:latin typeface="楷体" panose="02010609060101010101" charset="-122"/>
              <a:ea typeface="楷体" panose="02010609060101010101" charset="-122"/>
              <a:cs typeface="楷体" panose="02010609060101010101" charset="-122"/>
              <a:sym typeface="+mn-lt"/>
            </a:endParaRPr>
          </a:p>
        </p:txBody>
      </p:sp>
      <p:sp>
        <p:nvSpPr>
          <p:cNvPr id="19" name="圆角矩形 2"/>
          <p:cNvSpPr/>
          <p:nvPr/>
        </p:nvSpPr>
        <p:spPr>
          <a:xfrm>
            <a:off x="1199456" y="1916430"/>
            <a:ext cx="9479339" cy="425640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21" name="矩形 3"/>
          <p:cNvSpPr>
            <a:spLocks noChangeArrowheads="1"/>
          </p:cNvSpPr>
          <p:nvPr/>
        </p:nvSpPr>
        <p:spPr bwMode="auto">
          <a:xfrm>
            <a:off x="1415415" y="2094865"/>
            <a:ext cx="6951980" cy="3024505"/>
          </a:xfrm>
          <a:prstGeom prst="rect">
            <a:avLst/>
          </a:prstGeom>
          <a:noFill/>
          <a:ln w="9525">
            <a:noFill/>
            <a:prstDash val="dash"/>
            <a:miter lim="800000"/>
          </a:ln>
        </p:spPr>
        <p:txBody>
          <a:bodyPr wrap="square">
            <a:spAutoFit/>
          </a:bodyPr>
          <a:lstStyle/>
          <a:p>
            <a:pPr indent="647700" fontAlgn="auto">
              <a:lnSpc>
                <a:spcPct val="159000"/>
              </a:lnSpc>
              <a:spcAft>
                <a:spcPts val="600"/>
              </a:spcAft>
              <a:defRPr/>
            </a:pPr>
            <a:r>
              <a:rPr lang="zh-CN" altLang="en-US" sz="2400" b="1" dirty="0">
                <a:latin typeface="仿宋" panose="02010609060101010101" charset="-122"/>
                <a:ea typeface="仿宋" panose="02010609060101010101" charset="-122"/>
                <a:cs typeface="+mn-ea"/>
                <a:sym typeface="+mn-lt"/>
              </a:rPr>
              <a:t>个别干部喜欢</a:t>
            </a:r>
            <a:r>
              <a:rPr lang="zh-CN" altLang="en-US" sz="2400" b="1" dirty="0">
                <a:solidFill>
                  <a:srgbClr val="0070C0"/>
                </a:solidFill>
                <a:latin typeface="仿宋" panose="02010609060101010101" charset="-122"/>
                <a:ea typeface="仿宋" panose="02010609060101010101" charset="-122"/>
                <a:cs typeface="+mn-ea"/>
                <a:sym typeface="+mn-lt"/>
              </a:rPr>
              <a:t>搞一言堂</a:t>
            </a:r>
            <a:r>
              <a:rPr lang="zh-CN" altLang="en-US" sz="2400" b="1" dirty="0">
                <a:latin typeface="仿宋" panose="02010609060101010101" charset="-122"/>
                <a:ea typeface="仿宋" panose="02010609060101010101" charset="-122"/>
                <a:cs typeface="+mn-ea"/>
                <a:sym typeface="+mn-lt"/>
              </a:rPr>
              <a:t>，听不进不同意见；工作</a:t>
            </a:r>
            <a:r>
              <a:rPr lang="zh-CN" altLang="en-US" sz="2400" b="1" dirty="0">
                <a:solidFill>
                  <a:srgbClr val="0070C0"/>
                </a:solidFill>
                <a:latin typeface="仿宋" panose="02010609060101010101" charset="-122"/>
                <a:ea typeface="仿宋" panose="02010609060101010101" charset="-122"/>
                <a:cs typeface="+mn-ea"/>
                <a:sym typeface="+mn-lt"/>
              </a:rPr>
              <a:t>作风较浮夸</a:t>
            </a:r>
            <a:r>
              <a:rPr lang="zh-CN" altLang="en-US" sz="2400" b="1" dirty="0">
                <a:latin typeface="仿宋" panose="02010609060101010101" charset="-122"/>
                <a:ea typeface="仿宋" panose="02010609060101010101" charset="-122"/>
                <a:cs typeface="+mn-ea"/>
                <a:sym typeface="+mn-lt"/>
              </a:rPr>
              <a:t>，脱离群众，</a:t>
            </a:r>
            <a:r>
              <a:rPr lang="zh-CN" altLang="en-US" sz="2400" b="1" dirty="0">
                <a:solidFill>
                  <a:srgbClr val="0070C0"/>
                </a:solidFill>
                <a:latin typeface="仿宋" panose="02010609060101010101" charset="-122"/>
                <a:ea typeface="仿宋" panose="02010609060101010101" charset="-122"/>
                <a:cs typeface="+mn-ea"/>
                <a:sym typeface="+mn-lt"/>
              </a:rPr>
              <a:t>深入务实不足</a:t>
            </a:r>
            <a:r>
              <a:rPr lang="zh-CN" altLang="en-US" sz="2400" b="1" dirty="0">
                <a:latin typeface="仿宋" panose="02010609060101010101" charset="-122"/>
                <a:ea typeface="仿宋" panose="02010609060101010101" charset="-122"/>
                <a:cs typeface="+mn-ea"/>
                <a:sym typeface="+mn-lt"/>
              </a:rPr>
              <a:t>，解决问题仅停留在表面，不结合本部门实际调查研究，就事论事，照搬照套，不动脑筋；看到问题绕道走，</a:t>
            </a:r>
            <a:r>
              <a:rPr lang="zh-CN" altLang="en-US" sz="2400" b="1" dirty="0">
                <a:solidFill>
                  <a:srgbClr val="0070C0"/>
                </a:solidFill>
                <a:latin typeface="仿宋" panose="02010609060101010101" charset="-122"/>
                <a:ea typeface="仿宋" panose="02010609060101010101" charset="-122"/>
                <a:cs typeface="+mn-ea"/>
                <a:sym typeface="+mn-lt"/>
              </a:rPr>
              <a:t>遇到困难就上交</a:t>
            </a:r>
            <a:r>
              <a:rPr lang="zh-CN" altLang="en-US" sz="2400" b="1" dirty="0">
                <a:latin typeface="仿宋" panose="02010609060101010101" charset="-122"/>
                <a:ea typeface="仿宋" panose="02010609060101010101" charset="-122"/>
                <a:cs typeface="+mn-ea"/>
                <a:sym typeface="+mn-lt"/>
              </a:rPr>
              <a:t>，没有想方设法去积极克服。</a:t>
            </a:r>
            <a:endParaRPr lang="zh-CN" altLang="en-US" sz="2400" b="1" dirty="0">
              <a:latin typeface="仿宋" panose="02010609060101010101" charset="-122"/>
              <a:ea typeface="仿宋" panose="02010609060101010101" charset="-122"/>
              <a:cs typeface="+mn-ea"/>
              <a:sym typeface="+mn-lt"/>
            </a:endParaRPr>
          </a:p>
        </p:txBody>
      </p:sp>
      <p:pic>
        <p:nvPicPr>
          <p:cNvPr id="3" name="图片 2"/>
          <p:cNvPicPr>
            <a:picLocks noChangeAspect="1"/>
          </p:cNvPicPr>
          <p:nvPr/>
        </p:nvPicPr>
        <p:blipFill>
          <a:blip r:embed="rId1"/>
          <a:stretch>
            <a:fillRect/>
          </a:stretch>
        </p:blipFill>
        <p:spPr>
          <a:xfrm>
            <a:off x="8542655" y="3050540"/>
            <a:ext cx="2091055" cy="2169795"/>
          </a:xfrm>
          <a:prstGeom prst="hexagon">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250" fill="hold"/>
                                            <p:tgtEl>
                                              <p:spTgt spid="14"/>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5"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1+#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15" presetClass="entr" presetSubtype="0" fill="hold" nodeType="with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1000" fill="hold"/>
                                            <p:tgtEl>
                                              <p:spTgt spid="3"/>
                                            </p:tgtEl>
                                            <p:attrNameLst>
                                              <p:attrName>ppt_w</p:attrName>
                                            </p:attrNameLst>
                                          </p:cBhvr>
                                          <p:tavLst>
                                            <p:tav tm="0">
                                              <p:val>
                                                <p:fltVal val="0"/>
                                              </p:val>
                                            </p:tav>
                                            <p:tav tm="100000">
                                              <p:val>
                                                <p:strVal val="#ppt_w"/>
                                              </p:val>
                                            </p:tav>
                                          </p:tavLst>
                                        </p:anim>
                                        <p:anim calcmode="lin" valueType="num">
                                          <p:cBhvr>
                                            <p:cTn id="15" dur="1000" fill="hold"/>
                                            <p:tgtEl>
                                              <p:spTgt spid="3"/>
                                            </p:tgtEl>
                                            <p:attrNameLst>
                                              <p:attrName>ppt_h</p:attrName>
                                            </p:attrNameLst>
                                          </p:cBhvr>
                                          <p:tavLst>
                                            <p:tav tm="0">
                                              <p:val>
                                                <p:fltVal val="0"/>
                                              </p:val>
                                            </p:tav>
                                            <p:tav tm="100000">
                                              <p:val>
                                                <p:strVal val="#ppt_h"/>
                                              </p:val>
                                            </p:tav>
                                          </p:tavLst>
                                        </p:anim>
                                        <p:anim calcmode="lin" valueType="num">
                                          <p:cBhvr>
                                            <p:cTn id="16" dur="1000" fill="hold"/>
                                            <p:tgtEl>
                                              <p:spTgt spid="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3"/>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1055440" y="332656"/>
            <a:ext cx="9623398" cy="645160"/>
          </a:xfrm>
          <a:prstGeom prst="rect">
            <a:avLst/>
          </a:prstGeom>
          <a:noFill/>
        </p:spPr>
        <p:txBody>
          <a:bodyPr wrap="square">
            <a:spAutoFit/>
          </a:bodyPr>
          <a:lstStyle/>
          <a:p>
            <a:pPr>
              <a:defRPr/>
            </a:pPr>
            <a:r>
              <a:rPr lang="zh-CN" altLang="en-US" sz="3600" b="1" dirty="0">
                <a:solidFill>
                  <a:srgbClr val="984807"/>
                </a:solidFill>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二、学校管理干部队伍中存在的主要问题</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14" name="组合 13"/>
          <p:cNvGrpSpPr/>
          <p:nvPr/>
        </p:nvGrpSpPr>
        <p:grpSpPr>
          <a:xfrm>
            <a:off x="1415480" y="1576827"/>
            <a:ext cx="4752528" cy="123981"/>
            <a:chOff x="1487486" y="1841122"/>
            <a:chExt cx="4752528" cy="123981"/>
          </a:xfrm>
        </p:grpSpPr>
        <p:cxnSp>
          <p:nvCxnSpPr>
            <p:cNvPr id="15" name="直接连接符 14"/>
            <p:cNvCxnSpPr/>
            <p:nvPr/>
          </p:nvCxnSpPr>
          <p:spPr>
            <a:xfrm>
              <a:off x="1487486" y="1965103"/>
              <a:ext cx="4752528"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16" name="矩形 15"/>
            <p:cNvSpPr/>
            <p:nvPr/>
          </p:nvSpPr>
          <p:spPr>
            <a:xfrm>
              <a:off x="1487486" y="1841122"/>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17" name="TextBox 560"/>
          <p:cNvSpPr txBox="1"/>
          <p:nvPr/>
        </p:nvSpPr>
        <p:spPr>
          <a:xfrm>
            <a:off x="2120026" y="1169063"/>
            <a:ext cx="3672408" cy="52197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latin typeface="楷体" panose="02010609060101010101" charset="-122"/>
                <a:ea typeface="楷体" panose="02010609060101010101" charset="-122"/>
                <a:cs typeface="+mn-ea"/>
                <a:sym typeface="+mn-lt"/>
              </a:rPr>
              <a:t>2.</a:t>
            </a:r>
            <a:r>
              <a:rPr lang="zh-CN" altLang="en-US" sz="2800" b="1" dirty="0">
                <a:solidFill>
                  <a:srgbClr val="C00000"/>
                </a:solidFill>
                <a:latin typeface="楷体" panose="02010609060101010101" charset="-122"/>
                <a:ea typeface="楷体" panose="02010609060101010101" charset="-122"/>
                <a:cs typeface="+mn-ea"/>
                <a:sym typeface="+mn-lt"/>
              </a:rPr>
              <a:t>缺乏优良作风</a:t>
            </a:r>
            <a:endParaRPr lang="zh-CN" altLang="en-US" sz="2800" b="1" dirty="0">
              <a:solidFill>
                <a:srgbClr val="C00000"/>
              </a:solidFill>
              <a:latin typeface="楷体" panose="02010609060101010101" charset="-122"/>
              <a:ea typeface="楷体" panose="02010609060101010101" charset="-122"/>
              <a:cs typeface="+mn-ea"/>
              <a:sym typeface="+mn-lt"/>
            </a:endParaRPr>
          </a:p>
        </p:txBody>
      </p:sp>
      <p:sp>
        <p:nvSpPr>
          <p:cNvPr id="19" name="圆角矩形 2"/>
          <p:cNvSpPr/>
          <p:nvPr/>
        </p:nvSpPr>
        <p:spPr>
          <a:xfrm>
            <a:off x="1055439" y="1936115"/>
            <a:ext cx="9777025" cy="390715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21" name="矩形 3"/>
          <p:cNvSpPr>
            <a:spLocks noChangeArrowheads="1"/>
          </p:cNvSpPr>
          <p:nvPr/>
        </p:nvSpPr>
        <p:spPr bwMode="auto">
          <a:xfrm>
            <a:off x="1202055" y="2279015"/>
            <a:ext cx="9032875" cy="2626995"/>
          </a:xfrm>
          <a:prstGeom prst="rect">
            <a:avLst/>
          </a:prstGeom>
          <a:noFill/>
          <a:ln w="9525">
            <a:noFill/>
            <a:prstDash val="dash"/>
            <a:miter lim="800000"/>
          </a:ln>
        </p:spPr>
        <p:txBody>
          <a:bodyPr wrap="square">
            <a:spAutoFit/>
          </a:bodyPr>
          <a:lstStyle/>
          <a:p>
            <a:pPr algn="just">
              <a:lnSpc>
                <a:spcPct val="129000"/>
              </a:lnSpc>
              <a:spcAft>
                <a:spcPts val="600"/>
              </a:spcAft>
              <a:defRPr/>
            </a:pPr>
            <a:r>
              <a:rPr lang="zh-CN" altLang="en-US" sz="2400" b="1" dirty="0">
                <a:latin typeface="黑体" panose="02010609060101010101" pitchFamily="49" charset="-122"/>
                <a:ea typeface="黑体" panose="02010609060101010101" pitchFamily="49" charset="-122"/>
                <a:cs typeface="+mn-ea"/>
                <a:sym typeface="+mn-lt"/>
              </a:rPr>
              <a:t>    </a:t>
            </a:r>
            <a:r>
              <a:rPr lang="zh-CN" altLang="en-US" sz="2400" b="1" dirty="0">
                <a:latin typeface="仿宋" panose="02010609060101010101" charset="-122"/>
                <a:ea typeface="仿宋" panose="02010609060101010101" charset="-122"/>
                <a:cs typeface="+mn-ea"/>
                <a:sym typeface="+mn-lt"/>
              </a:rPr>
              <a:t>工作无计划，</a:t>
            </a:r>
            <a:r>
              <a:rPr lang="zh-CN" altLang="en-US" sz="2400" b="1" dirty="0">
                <a:solidFill>
                  <a:srgbClr val="0070C0"/>
                </a:solidFill>
                <a:latin typeface="仿宋" panose="02010609060101010101" charset="-122"/>
                <a:ea typeface="仿宋" panose="02010609060101010101" charset="-122"/>
                <a:cs typeface="+mn-ea"/>
                <a:sym typeface="+mn-lt"/>
              </a:rPr>
              <a:t>责任心不强</a:t>
            </a:r>
            <a:r>
              <a:rPr lang="zh-CN" altLang="en-US" sz="2400" b="1" dirty="0">
                <a:latin typeface="仿宋" panose="02010609060101010101" charset="-122"/>
                <a:ea typeface="仿宋" panose="02010609060101010101" charset="-122"/>
                <a:cs typeface="+mn-ea"/>
                <a:sym typeface="+mn-lt"/>
              </a:rPr>
              <a:t>，能拖则拖，能推就拖；</a:t>
            </a:r>
            <a:r>
              <a:rPr lang="zh-CN" altLang="en-US" sz="2400" b="1" dirty="0">
                <a:solidFill>
                  <a:srgbClr val="0070C0"/>
                </a:solidFill>
                <a:latin typeface="仿宋" panose="02010609060101010101" charset="-122"/>
                <a:ea typeface="仿宋" panose="02010609060101010101" charset="-122"/>
                <a:cs typeface="+mn-ea"/>
                <a:sym typeface="+mn-lt"/>
              </a:rPr>
              <a:t>时间观念不强</a:t>
            </a:r>
            <a:r>
              <a:rPr lang="zh-CN" altLang="en-US" sz="2400" b="1" dirty="0">
                <a:latin typeface="仿宋" panose="02010609060101010101" charset="-122"/>
                <a:ea typeface="仿宋" panose="02010609060101010101" charset="-122"/>
                <a:cs typeface="+mn-ea"/>
                <a:sym typeface="+mn-lt"/>
              </a:rPr>
              <a:t>，如董事会和学校安排的工作不抓紧落实，到了完成最后期限就马虎应付了事；对要上报的申报、</a:t>
            </a:r>
            <a:endParaRPr lang="zh-CN" altLang="en-US" sz="2400" b="1" dirty="0">
              <a:latin typeface="仿宋" panose="02010609060101010101" charset="-122"/>
              <a:ea typeface="仿宋" panose="02010609060101010101" charset="-122"/>
              <a:cs typeface="+mn-ea"/>
              <a:sym typeface="+mn-lt"/>
            </a:endParaRPr>
          </a:p>
          <a:p>
            <a:pPr algn="just">
              <a:lnSpc>
                <a:spcPct val="129000"/>
              </a:lnSpc>
              <a:spcAft>
                <a:spcPts val="600"/>
              </a:spcAft>
              <a:defRPr/>
            </a:pPr>
            <a:r>
              <a:rPr lang="zh-CN" altLang="en-US" sz="2400" b="1" dirty="0">
                <a:latin typeface="仿宋" panose="02010609060101010101" charset="-122"/>
                <a:ea typeface="仿宋" panose="02010609060101010101" charset="-122"/>
                <a:cs typeface="+mn-ea"/>
                <a:sym typeface="+mn-lt"/>
              </a:rPr>
              <a:t>考核、总结等材料，到了将要截止时</a:t>
            </a:r>
            <a:endParaRPr lang="zh-CN" altLang="en-US" sz="2400" b="1" dirty="0">
              <a:latin typeface="仿宋" panose="02010609060101010101" charset="-122"/>
              <a:ea typeface="仿宋" panose="02010609060101010101" charset="-122"/>
              <a:cs typeface="+mn-ea"/>
              <a:sym typeface="+mn-lt"/>
            </a:endParaRPr>
          </a:p>
          <a:p>
            <a:pPr algn="just">
              <a:lnSpc>
                <a:spcPct val="129000"/>
              </a:lnSpc>
              <a:spcAft>
                <a:spcPts val="600"/>
              </a:spcAft>
              <a:defRPr/>
            </a:pPr>
            <a:r>
              <a:rPr lang="zh-CN" altLang="en-US" sz="2400" b="1" dirty="0">
                <a:latin typeface="仿宋" panose="02010609060101010101" charset="-122"/>
                <a:ea typeface="仿宋" panose="02010609060101010101" charset="-122"/>
                <a:cs typeface="+mn-ea"/>
                <a:sym typeface="+mn-lt"/>
              </a:rPr>
              <a:t>间时才加班加点赶出来已成惯例。</a:t>
            </a:r>
            <a:endParaRPr lang="zh-CN" altLang="en-US" sz="2400" b="1" dirty="0">
              <a:latin typeface="仿宋" panose="02010609060101010101" charset="-122"/>
              <a:ea typeface="仿宋" panose="02010609060101010101" charset="-122"/>
              <a:cs typeface="+mn-ea"/>
              <a:sym typeface="+mn-lt"/>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20000" y="3295650"/>
            <a:ext cx="2614930" cy="24015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par>
                                <p:cTn id="13" presetID="3" presetClass="entr" presetSubtype="1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linds(horizont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1"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1055370" y="332740"/>
            <a:ext cx="8303260" cy="645160"/>
          </a:xfrm>
          <a:prstGeom prst="rect">
            <a:avLst/>
          </a:prstGeom>
          <a:noFill/>
        </p:spPr>
        <p:txBody>
          <a:bodyPr wrap="square">
            <a:spAutoFit/>
          </a:bodyPr>
          <a:lstStyle/>
          <a:p>
            <a:pPr>
              <a:defRPr/>
            </a:pPr>
            <a:r>
              <a:rPr lang="zh-CN" altLang="en-US" sz="3600" b="1" dirty="0">
                <a:solidFill>
                  <a:srgbClr val="984807"/>
                </a:solidFill>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二、学校管理干部队伍中存在的主要问题</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14" name="组合 13"/>
          <p:cNvGrpSpPr/>
          <p:nvPr/>
        </p:nvGrpSpPr>
        <p:grpSpPr>
          <a:xfrm>
            <a:off x="1415480" y="1576827"/>
            <a:ext cx="4752528" cy="123981"/>
            <a:chOff x="1487486" y="1841122"/>
            <a:chExt cx="4752528" cy="123981"/>
          </a:xfrm>
        </p:grpSpPr>
        <p:cxnSp>
          <p:nvCxnSpPr>
            <p:cNvPr id="15" name="直接连接符 14"/>
            <p:cNvCxnSpPr/>
            <p:nvPr/>
          </p:nvCxnSpPr>
          <p:spPr>
            <a:xfrm>
              <a:off x="1487486" y="1965103"/>
              <a:ext cx="4752528"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16" name="矩形 15"/>
            <p:cNvSpPr/>
            <p:nvPr/>
          </p:nvSpPr>
          <p:spPr>
            <a:xfrm>
              <a:off x="1487486" y="1841122"/>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17" name="TextBox 560"/>
          <p:cNvSpPr txBox="1"/>
          <p:nvPr/>
        </p:nvSpPr>
        <p:spPr>
          <a:xfrm>
            <a:off x="2120026" y="1169063"/>
            <a:ext cx="3672408" cy="52197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latin typeface="楷体" panose="02010609060101010101" charset="-122"/>
                <a:ea typeface="楷体" panose="02010609060101010101" charset="-122"/>
                <a:cs typeface="+mn-ea"/>
                <a:sym typeface="+mn-lt"/>
              </a:rPr>
              <a:t>2.</a:t>
            </a:r>
            <a:r>
              <a:rPr lang="zh-CN" altLang="en-US" sz="2800" b="1" dirty="0">
                <a:solidFill>
                  <a:srgbClr val="C00000"/>
                </a:solidFill>
                <a:latin typeface="楷体" panose="02010609060101010101" charset="-122"/>
                <a:ea typeface="楷体" panose="02010609060101010101" charset="-122"/>
                <a:cs typeface="+mn-ea"/>
                <a:sym typeface="+mn-lt"/>
              </a:rPr>
              <a:t>缺乏优良作风</a:t>
            </a:r>
            <a:endParaRPr lang="zh-CN" altLang="en-US" sz="2800" b="1" dirty="0">
              <a:solidFill>
                <a:srgbClr val="C00000"/>
              </a:solidFill>
              <a:latin typeface="楷体" panose="02010609060101010101" charset="-122"/>
              <a:ea typeface="楷体" panose="02010609060101010101" charset="-122"/>
              <a:cs typeface="+mn-ea"/>
              <a:sym typeface="+mn-lt"/>
            </a:endParaRPr>
          </a:p>
        </p:txBody>
      </p:sp>
      <p:sp>
        <p:nvSpPr>
          <p:cNvPr id="19" name="圆角矩形 2"/>
          <p:cNvSpPr/>
          <p:nvPr/>
        </p:nvSpPr>
        <p:spPr>
          <a:xfrm>
            <a:off x="1288415" y="1920240"/>
            <a:ext cx="9217025" cy="389699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21" name="矩形 3"/>
          <p:cNvSpPr>
            <a:spLocks noChangeArrowheads="1"/>
          </p:cNvSpPr>
          <p:nvPr/>
        </p:nvSpPr>
        <p:spPr bwMode="auto">
          <a:xfrm>
            <a:off x="1565087" y="2267218"/>
            <a:ext cx="7111076" cy="3358515"/>
          </a:xfrm>
          <a:prstGeom prst="rect">
            <a:avLst/>
          </a:prstGeom>
          <a:noFill/>
          <a:ln w="9525">
            <a:noFill/>
            <a:prstDash val="dash"/>
            <a:miter lim="800000"/>
          </a:ln>
        </p:spPr>
        <p:txBody>
          <a:bodyPr wrap="square">
            <a:spAutoFit/>
          </a:bodyPr>
          <a:lstStyle/>
          <a:p>
            <a:pPr fontAlgn="auto">
              <a:lnSpc>
                <a:spcPts val="3640"/>
              </a:lnSpc>
              <a:spcAft>
                <a:spcPts val="0"/>
              </a:spcAft>
              <a:defRPr/>
            </a:pPr>
            <a:r>
              <a:rPr lang="zh-CN" altLang="en-US" sz="2400" b="1" dirty="0">
                <a:latin typeface="黑体" panose="02010609060101010101" pitchFamily="49" charset="-122"/>
                <a:ea typeface="黑体" panose="02010609060101010101" pitchFamily="49" charset="-122"/>
                <a:cs typeface="+mn-ea"/>
                <a:sym typeface="+mn-lt"/>
              </a:rPr>
              <a:t>    </a:t>
            </a:r>
            <a:r>
              <a:rPr lang="zh-CN" altLang="en-US" sz="2200" b="1" dirty="0">
                <a:latin typeface="仿宋" panose="02010609060101010101" charset="-122"/>
                <a:ea typeface="仿宋" panose="02010609060101010101" charset="-122"/>
                <a:cs typeface="仿宋" panose="02010609060101010101" charset="-122"/>
                <a:sym typeface="+mn-lt"/>
              </a:rPr>
              <a:t>有的干部</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精神不够振作</a:t>
            </a:r>
            <a:r>
              <a:rPr lang="zh-CN" altLang="en-US" sz="2200" b="1" dirty="0">
                <a:latin typeface="仿宋" panose="02010609060101010101" charset="-122"/>
                <a:ea typeface="仿宋" panose="02010609060101010101" charset="-122"/>
                <a:cs typeface="仿宋" panose="02010609060101010101" charset="-122"/>
                <a:sym typeface="+mn-lt"/>
              </a:rPr>
              <a:t>，缺少忧患意识、危机</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ts val="3640"/>
              </a:lnSpc>
              <a:spcAft>
                <a:spcPts val="0"/>
              </a:spcAft>
              <a:defRPr/>
            </a:pPr>
            <a:r>
              <a:rPr lang="zh-CN" altLang="en-US" sz="2200" b="1" dirty="0">
                <a:latin typeface="仿宋" panose="02010609060101010101" charset="-122"/>
                <a:ea typeface="仿宋" panose="02010609060101010101" charset="-122"/>
                <a:cs typeface="仿宋" panose="02010609060101010101" charset="-122"/>
                <a:sym typeface="+mn-lt"/>
              </a:rPr>
              <a:t>意识，不求上进，不安心工作，得过且过，缺乏艰</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ts val="3640"/>
              </a:lnSpc>
              <a:spcAft>
                <a:spcPts val="0"/>
              </a:spcAft>
              <a:defRPr/>
            </a:pPr>
            <a:r>
              <a:rPr lang="zh-CN" altLang="en-US" sz="2200" b="1" dirty="0">
                <a:latin typeface="仿宋" panose="02010609060101010101" charset="-122"/>
                <a:ea typeface="仿宋" panose="02010609060101010101" charset="-122"/>
                <a:cs typeface="仿宋" panose="02010609060101010101" charset="-122"/>
                <a:sym typeface="+mn-lt"/>
              </a:rPr>
              <a:t>苦创业的精神。</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ts val="3640"/>
              </a:lnSpc>
              <a:spcAft>
                <a:spcPts val="0"/>
              </a:spcAft>
              <a:defRPr/>
            </a:pPr>
            <a:r>
              <a:rPr lang="zh-CN" altLang="en-US" sz="2200" b="1" dirty="0">
                <a:latin typeface="仿宋" panose="02010609060101010101" charset="-122"/>
                <a:ea typeface="仿宋" panose="02010609060101010101" charset="-122"/>
                <a:cs typeface="仿宋" panose="02010609060101010101" charset="-122"/>
                <a:sym typeface="+mn-lt"/>
              </a:rPr>
              <a:t>    有的干群关系处理不够好，</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服务意识不强</a:t>
            </a:r>
            <a:r>
              <a:rPr lang="zh-CN" altLang="en-US" sz="2200" b="1" dirty="0">
                <a:latin typeface="仿宋" panose="02010609060101010101" charset="-122"/>
                <a:ea typeface="仿宋" panose="02010609060101010101" charset="-122"/>
                <a:cs typeface="仿宋" panose="02010609060101010101" charset="-122"/>
                <a:sym typeface="+mn-lt"/>
              </a:rPr>
              <a:t>，在</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ts val="3640"/>
              </a:lnSpc>
              <a:spcAft>
                <a:spcPts val="0"/>
              </a:spcAft>
              <a:defRPr/>
            </a:pPr>
            <a:r>
              <a:rPr lang="zh-CN" altLang="en-US" sz="2200" b="1" dirty="0">
                <a:latin typeface="仿宋" panose="02010609060101010101" charset="-122"/>
                <a:ea typeface="仿宋" panose="02010609060101010101" charset="-122"/>
                <a:cs typeface="仿宋" panose="02010609060101010101" charset="-122"/>
                <a:sym typeface="+mn-lt"/>
              </a:rPr>
              <a:t>群众中威信不高。</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ts val="3640"/>
              </a:lnSpc>
              <a:spcAft>
                <a:spcPts val="0"/>
              </a:spcAft>
              <a:defRPr/>
            </a:pPr>
            <a:r>
              <a:rPr lang="zh-CN" altLang="en-US" sz="2200" b="1" dirty="0">
                <a:latin typeface="仿宋" panose="02010609060101010101" charset="-122"/>
                <a:ea typeface="仿宋" panose="02010609060101010101" charset="-122"/>
                <a:cs typeface="仿宋" panose="02010609060101010101" charset="-122"/>
                <a:sym typeface="+mn-lt"/>
              </a:rPr>
              <a:t>    有的</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组织观念淡薄</a:t>
            </a:r>
            <a:r>
              <a:rPr lang="zh-CN" altLang="en-US" sz="2200" b="1" dirty="0">
                <a:latin typeface="仿宋" panose="02010609060101010101" charset="-122"/>
                <a:ea typeface="仿宋" panose="02010609060101010101" charset="-122"/>
                <a:cs typeface="仿宋" panose="02010609060101010101" charset="-122"/>
                <a:sym typeface="+mn-lt"/>
              </a:rPr>
              <a:t>，学校制度不遵守，自由散</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ts val="3640"/>
              </a:lnSpc>
              <a:spcAft>
                <a:spcPts val="0"/>
              </a:spcAft>
              <a:defRPr/>
            </a:pPr>
            <a:r>
              <a:rPr lang="zh-CN" altLang="en-US" sz="2200" b="1" dirty="0">
                <a:latin typeface="仿宋" panose="02010609060101010101" charset="-122"/>
                <a:ea typeface="仿宋" panose="02010609060101010101" charset="-122"/>
                <a:cs typeface="仿宋" panose="02010609060101010101" charset="-122"/>
                <a:sym typeface="+mn-lt"/>
              </a:rPr>
              <a:t>漫，影响了学校干部的整体形象。</a:t>
            </a:r>
            <a:endParaRPr lang="zh-CN" altLang="en-US" sz="2200" b="1" dirty="0">
              <a:latin typeface="仿宋" panose="02010609060101010101" charset="-122"/>
              <a:ea typeface="仿宋" panose="02010609060101010101" charset="-122"/>
              <a:cs typeface="仿宋" panose="02010609060101010101" charset="-122"/>
              <a:sym typeface="+mn-lt"/>
            </a:endParaRPr>
          </a:p>
        </p:txBody>
      </p:sp>
      <p:pic>
        <p:nvPicPr>
          <p:cNvPr id="4" name="图片 3"/>
          <p:cNvPicPr>
            <a:picLocks noChangeAspect="1"/>
          </p:cNvPicPr>
          <p:nvPr/>
        </p:nvPicPr>
        <p:blipFill>
          <a:blip r:embed="rId1"/>
          <a:stretch>
            <a:fillRect/>
          </a:stretch>
        </p:blipFill>
        <p:spPr>
          <a:xfrm>
            <a:off x="8290560" y="3242310"/>
            <a:ext cx="1730375" cy="22339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Scale>
                                      <p:cBhvr>
                                        <p:cTn id="7"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1"/>
                                        </p:tgtEl>
                                        <p:attrNameLst>
                                          <p:attrName>ppt_x</p:attrName>
                                          <p:attrName>ppt_y</p:attrName>
                                        </p:attrNameLst>
                                      </p:cBhvr>
                                    </p:animMotion>
                                    <p:animEffect transition="in" filter="fade">
                                      <p:cBhvr>
                                        <p:cTn id="9" dur="1000"/>
                                        <p:tgtEl>
                                          <p:spTgt spid="21"/>
                                        </p:tgtEl>
                                      </p:cBhvr>
                                    </p:animEffect>
                                  </p:childTnLst>
                                </p:cTn>
                              </p:par>
                              <p:par>
                                <p:cTn id="10" presetID="14" presetClass="entr" presetSubtype="10" fill="hold" grpId="0" nodeType="with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983050" y="368851"/>
            <a:ext cx="9623398" cy="645160"/>
          </a:xfrm>
          <a:prstGeom prst="rect">
            <a:avLst/>
          </a:prstGeom>
          <a:noFill/>
        </p:spPr>
        <p:txBody>
          <a:bodyPr wrap="square">
            <a:spAutoFit/>
          </a:bodyPr>
          <a:lstStyle/>
          <a:p>
            <a:pPr>
              <a:defRPr/>
            </a:pPr>
            <a:r>
              <a:rPr lang="zh-CN" altLang="en-US" sz="3600" b="1" dirty="0">
                <a:solidFill>
                  <a:srgbClr val="984807"/>
                </a:solidFill>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二、学校管理干部队伍中存在的主要问题</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14" name="组合 13"/>
          <p:cNvGrpSpPr/>
          <p:nvPr/>
        </p:nvGrpSpPr>
        <p:grpSpPr>
          <a:xfrm>
            <a:off x="1415480" y="1576827"/>
            <a:ext cx="4752528" cy="123981"/>
            <a:chOff x="1487486" y="1841122"/>
            <a:chExt cx="4752528" cy="123981"/>
          </a:xfrm>
        </p:grpSpPr>
        <p:cxnSp>
          <p:nvCxnSpPr>
            <p:cNvPr id="15" name="直接连接符 14"/>
            <p:cNvCxnSpPr/>
            <p:nvPr/>
          </p:nvCxnSpPr>
          <p:spPr>
            <a:xfrm>
              <a:off x="1487486" y="1965103"/>
              <a:ext cx="4752528"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16" name="矩形 15"/>
            <p:cNvSpPr/>
            <p:nvPr/>
          </p:nvSpPr>
          <p:spPr>
            <a:xfrm>
              <a:off x="1487486" y="1841122"/>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17" name="TextBox 560"/>
          <p:cNvSpPr txBox="1"/>
          <p:nvPr/>
        </p:nvSpPr>
        <p:spPr>
          <a:xfrm>
            <a:off x="2160905" y="1178560"/>
            <a:ext cx="3261995" cy="52197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latin typeface="楷体" panose="02010609060101010101" charset="-122"/>
                <a:ea typeface="楷体" panose="02010609060101010101" charset="-122"/>
                <a:cs typeface="楷体" panose="02010609060101010101" charset="-122"/>
                <a:sym typeface="+mn-lt"/>
              </a:rPr>
              <a:t>3. </a:t>
            </a:r>
            <a:r>
              <a:rPr lang="zh-CN" altLang="en-US" sz="2800" b="1" dirty="0">
                <a:solidFill>
                  <a:srgbClr val="C00000"/>
                </a:solidFill>
                <a:latin typeface="楷体" panose="02010609060101010101" charset="-122"/>
                <a:ea typeface="楷体" panose="02010609060101010101" charset="-122"/>
                <a:cs typeface="楷体" panose="02010609060101010101" charset="-122"/>
                <a:sym typeface="+mn-lt"/>
              </a:rPr>
              <a:t>缺乏担当意识</a:t>
            </a:r>
            <a:endParaRPr lang="zh-CN" altLang="en-US" sz="2800" b="1" dirty="0">
              <a:solidFill>
                <a:srgbClr val="C00000"/>
              </a:solidFill>
              <a:latin typeface="楷体" panose="02010609060101010101" charset="-122"/>
              <a:ea typeface="楷体" panose="02010609060101010101" charset="-122"/>
              <a:cs typeface="楷体" panose="02010609060101010101" charset="-122"/>
              <a:sym typeface="+mn-lt"/>
            </a:endParaRPr>
          </a:p>
        </p:txBody>
      </p:sp>
      <p:sp>
        <p:nvSpPr>
          <p:cNvPr id="19" name="圆角矩形 2"/>
          <p:cNvSpPr/>
          <p:nvPr/>
        </p:nvSpPr>
        <p:spPr>
          <a:xfrm>
            <a:off x="982980" y="1896745"/>
            <a:ext cx="9721850" cy="401891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21" name="矩形 3"/>
          <p:cNvSpPr>
            <a:spLocks noChangeArrowheads="1"/>
          </p:cNvSpPr>
          <p:nvPr/>
        </p:nvSpPr>
        <p:spPr bwMode="auto">
          <a:xfrm>
            <a:off x="1199456" y="2113915"/>
            <a:ext cx="7417276" cy="3264535"/>
          </a:xfrm>
          <a:prstGeom prst="rect">
            <a:avLst/>
          </a:prstGeom>
          <a:noFill/>
          <a:ln w="9525">
            <a:noFill/>
            <a:prstDash val="dash"/>
            <a:miter lim="800000"/>
          </a:ln>
        </p:spPr>
        <p:txBody>
          <a:bodyPr wrap="square">
            <a:spAutoFit/>
          </a:bodyPr>
          <a:lstStyle/>
          <a:p>
            <a:pPr>
              <a:lnSpc>
                <a:spcPct val="129000"/>
              </a:lnSpc>
              <a:spcAft>
                <a:spcPts val="600"/>
              </a:spcAft>
              <a:defRPr/>
            </a:pPr>
            <a:r>
              <a:rPr lang="zh-CN" altLang="en-US" sz="2400" b="1" dirty="0">
                <a:latin typeface="黑体" panose="02010609060101010101" pitchFamily="49" charset="-122"/>
                <a:ea typeface="黑体" panose="02010609060101010101" pitchFamily="49" charset="-122"/>
                <a:cs typeface="+mn-ea"/>
                <a:sym typeface="+mn-lt"/>
              </a:rPr>
              <a:t>   </a:t>
            </a:r>
            <a:r>
              <a:rPr lang="zh-CN" altLang="en-US" sz="24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有的干部对工作</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不敢负责，</a:t>
            </a:r>
            <a:r>
              <a:rPr lang="zh-CN" altLang="en-US" sz="2200" b="1" dirty="0">
                <a:latin typeface="仿宋" panose="02010609060101010101" charset="-122"/>
                <a:ea typeface="仿宋" panose="02010609060101010101" charset="-122"/>
                <a:cs typeface="仿宋" panose="02010609060101010101" charset="-122"/>
                <a:sym typeface="+mn-lt"/>
              </a:rPr>
              <a:t>更加</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不敢碰硬；</a:t>
            </a:r>
            <a:r>
              <a:rPr lang="zh-CN" altLang="en-US" sz="2200" b="1" dirty="0">
                <a:latin typeface="仿宋" panose="02010609060101010101" charset="-122"/>
                <a:ea typeface="仿宋" panose="02010609060101010101" charset="-122"/>
                <a:cs typeface="仿宋" panose="02010609060101010101" charset="-122"/>
                <a:sym typeface="+mn-lt"/>
              </a:rPr>
              <a:t>或者是没有担当的勇气，对工作</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不愿负责，</a:t>
            </a:r>
            <a:r>
              <a:rPr lang="zh-CN" altLang="en-US" sz="2200" b="1" dirty="0">
                <a:latin typeface="仿宋" panose="02010609060101010101" charset="-122"/>
                <a:ea typeface="仿宋" panose="02010609060101010101" charset="-122"/>
                <a:cs typeface="仿宋" panose="02010609060101010101" charset="-122"/>
                <a:sym typeface="+mn-lt"/>
              </a:rPr>
              <a:t>“讨人嫌”的话不说，“得罪人”的事不想干。对不利于学校发展稳定的言论和行为，不敢理直气壮地予以批评和制止，事不关己高高挂起起，</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充当“老好人”。</a:t>
            </a:r>
            <a:endParaRPr lang="zh-CN" altLang="en-US" sz="2200" b="1" dirty="0">
              <a:solidFill>
                <a:srgbClr val="0070C0"/>
              </a:solidFill>
              <a:latin typeface="仿宋" panose="02010609060101010101" charset="-122"/>
              <a:ea typeface="仿宋" panose="02010609060101010101" charset="-122"/>
              <a:cs typeface="仿宋" panose="02010609060101010101" charset="-122"/>
              <a:sym typeface="+mn-lt"/>
            </a:endParaRPr>
          </a:p>
          <a:p>
            <a:pPr>
              <a:lnSpc>
                <a:spcPct val="129000"/>
              </a:lnSpc>
              <a:spcAft>
                <a:spcPts val="600"/>
              </a:spcAft>
              <a:defRPr/>
            </a:pP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有的“懒政”、不作为，工作都压给下属去做，当甩手领导，只要不出事，宁愿不做事，</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做吃瓜的评论员。</a:t>
            </a:r>
            <a:endParaRPr lang="zh-CN" altLang="en-US" sz="2200" b="1" dirty="0">
              <a:solidFill>
                <a:srgbClr val="7030A0"/>
              </a:solidFill>
              <a:latin typeface="仿宋" panose="02010609060101010101" charset="-122"/>
              <a:ea typeface="仿宋" panose="02010609060101010101" charset="-122"/>
              <a:cs typeface="仿宋" panose="02010609060101010101" charset="-122"/>
              <a:sym typeface="+mn-lt"/>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617267" y="2998976"/>
            <a:ext cx="1917065" cy="23793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14:presetBounceEnd="40000">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14:bounceEnd="40000">
                                          <p:cBhvr additive="base">
                                            <p:cTn id="7" dur="1250" fill="hold"/>
                                            <p:tgtEl>
                                              <p:spTgt spid="14"/>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accel="40000" fill="hold" grpId="0" nodeType="withEffect" p14:presetBounceEnd="40000">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14:bounceEnd="40000">
                                          <p:cBhvr additive="base">
                                            <p:cTn id="11" dur="125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12" dur="1250" fill="hold"/>
                                            <p:tgtEl>
                                              <p:spTgt spid="17"/>
                                            </p:tgtEl>
                                            <p:attrNameLst>
                                              <p:attrName>ppt_y</p:attrName>
                                            </p:attrNameLst>
                                          </p:cBhvr>
                                          <p:tavLst>
                                            <p:tav tm="0">
                                              <p:val>
                                                <p:strVal val="#ppt_y"/>
                                              </p:val>
                                            </p:tav>
                                            <p:tav tm="100000">
                                              <p:val>
                                                <p:strVal val="#ppt_y"/>
                                              </p:val>
                                            </p:tav>
                                          </p:tavLst>
                                        </p:anim>
                                      </p:childTnLst>
                                    </p:cTn>
                                  </p:par>
                                  <p:par>
                                    <p:cTn id="13" presetID="52" presetClass="entr" presetSubtype="0"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Scale>
                                          <p:cBhvr>
                                            <p:cTn id="15"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1"/>
                                            </p:tgtEl>
                                            <p:attrNameLst>
                                              <p:attrName>ppt_x</p:attrName>
                                              <p:attrName>ppt_y</p:attrName>
                                            </p:attrNameLst>
                                          </p:cBhvr>
                                        </p:animMotion>
                                        <p:animEffect transition="in" filter="fade">
                                          <p:cBhvr>
                                            <p:cTn id="17" dur="1000"/>
                                            <p:tgtEl>
                                              <p:spTgt spid="21"/>
                                            </p:tgtEl>
                                          </p:cBhvr>
                                        </p:animEffect>
                                      </p:childTnLst>
                                    </p:cTn>
                                  </p:par>
                                  <p:par>
                                    <p:cTn id="18" presetID="14" presetClass="entr" presetSubtype="10" fill="hold" grpId="0" nodeType="withEffect">
                                      <p:stCondLst>
                                        <p:cond delay="50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bldLvl="0" animBg="1"/>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1250" fill="hold"/>
                                            <p:tgtEl>
                                              <p:spTgt spid="14"/>
                                            </p:tgtEl>
                                            <p:attrNameLst>
                                              <p:attrName>ppt_x</p:attrName>
                                            </p:attrNameLst>
                                          </p:cBhvr>
                                          <p:tavLst>
                                            <p:tav tm="0">
                                              <p:val>
                                                <p:strVal val="1+#ppt_w/2"/>
                                              </p:val>
                                            </p:tav>
                                            <p:tav tm="100000">
                                              <p:val>
                                                <p:strVal val="#ppt_x"/>
                                              </p:val>
                                            </p:tav>
                                          </p:tavLst>
                                        </p:anim>
                                        <p:anim calcmode="lin" valueType="num">
                                          <p:cBhvr additive="base">
                                            <p:cTn id="8" dur="1250" fill="hold"/>
                                            <p:tgtEl>
                                              <p:spTgt spid="14"/>
                                            </p:tgtEl>
                                            <p:attrNameLst>
                                              <p:attrName>ppt_y</p:attrName>
                                            </p:attrNameLst>
                                          </p:cBhvr>
                                          <p:tavLst>
                                            <p:tav tm="0">
                                              <p:val>
                                                <p:strVal val="#ppt_y"/>
                                              </p:val>
                                            </p:tav>
                                            <p:tav tm="100000">
                                              <p:val>
                                                <p:strVal val="#ppt_y"/>
                                              </p:val>
                                            </p:tav>
                                          </p:tavLst>
                                        </p:anim>
                                      </p:childTnLst>
                                    </p:cTn>
                                  </p:par>
                                  <p:par>
                                    <p:cTn id="9" presetID="2" presetClass="entr" presetSubtype="2" accel="40000" fill="hold" grpId="0" nodeType="withEffect">
                                      <p:stCondLst>
                                        <p:cond delay="50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1250" fill="hold"/>
                                            <p:tgtEl>
                                              <p:spTgt spid="17"/>
                                            </p:tgtEl>
                                            <p:attrNameLst>
                                              <p:attrName>ppt_x</p:attrName>
                                            </p:attrNameLst>
                                          </p:cBhvr>
                                          <p:tavLst>
                                            <p:tav tm="0">
                                              <p:val>
                                                <p:strVal val="1+#ppt_w/2"/>
                                              </p:val>
                                            </p:tav>
                                            <p:tav tm="100000">
                                              <p:val>
                                                <p:strVal val="#ppt_x"/>
                                              </p:val>
                                            </p:tav>
                                          </p:tavLst>
                                        </p:anim>
                                        <p:anim calcmode="lin" valueType="num">
                                          <p:cBhvr additive="base">
                                            <p:cTn id="12" dur="1250" fill="hold"/>
                                            <p:tgtEl>
                                              <p:spTgt spid="17"/>
                                            </p:tgtEl>
                                            <p:attrNameLst>
                                              <p:attrName>ppt_y</p:attrName>
                                            </p:attrNameLst>
                                          </p:cBhvr>
                                          <p:tavLst>
                                            <p:tav tm="0">
                                              <p:val>
                                                <p:strVal val="#ppt_y"/>
                                              </p:val>
                                            </p:tav>
                                            <p:tav tm="100000">
                                              <p:val>
                                                <p:strVal val="#ppt_y"/>
                                              </p:val>
                                            </p:tav>
                                          </p:tavLst>
                                        </p:anim>
                                      </p:childTnLst>
                                    </p:cTn>
                                  </p:par>
                                  <p:par>
                                    <p:cTn id="13" presetID="52" presetClass="entr" presetSubtype="0"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Scale>
                                          <p:cBhvr>
                                            <p:cTn id="15"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1"/>
                                            </p:tgtEl>
                                            <p:attrNameLst>
                                              <p:attrName>ppt_x</p:attrName>
                                              <p:attrName>ppt_y</p:attrName>
                                            </p:attrNameLst>
                                          </p:cBhvr>
                                        </p:animMotion>
                                        <p:animEffect transition="in" filter="fade">
                                          <p:cBhvr>
                                            <p:cTn id="17" dur="1000"/>
                                            <p:tgtEl>
                                              <p:spTgt spid="21"/>
                                            </p:tgtEl>
                                          </p:cBhvr>
                                        </p:animEffect>
                                      </p:childTnLst>
                                    </p:cTn>
                                  </p:par>
                                  <p:par>
                                    <p:cTn id="18" presetID="14" presetClass="entr" presetSubtype="10" fill="hold" grpId="0" nodeType="withEffect">
                                      <p:stCondLst>
                                        <p:cond delay="50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bldLvl="0" animBg="1"/>
          <p:bldP spid="21"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1055440" y="332656"/>
            <a:ext cx="9623398" cy="645160"/>
          </a:xfrm>
          <a:prstGeom prst="rect">
            <a:avLst/>
          </a:prstGeom>
          <a:noFill/>
        </p:spPr>
        <p:txBody>
          <a:bodyPr wrap="square">
            <a:spAutoFit/>
          </a:bodyPr>
          <a:lstStyle/>
          <a:p>
            <a:pPr>
              <a:defRPr/>
            </a:pPr>
            <a:r>
              <a:rPr lang="zh-CN" altLang="en-US" sz="3600" b="1" dirty="0">
                <a:solidFill>
                  <a:srgbClr val="984807"/>
                </a:solidFill>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二、学校管理干部队伍中存在的主要问题</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14" name="组合 13"/>
          <p:cNvGrpSpPr/>
          <p:nvPr/>
        </p:nvGrpSpPr>
        <p:grpSpPr>
          <a:xfrm>
            <a:off x="1415480" y="1576827"/>
            <a:ext cx="4752528" cy="123981"/>
            <a:chOff x="1487486" y="1841122"/>
            <a:chExt cx="4752528" cy="123981"/>
          </a:xfrm>
        </p:grpSpPr>
        <p:cxnSp>
          <p:nvCxnSpPr>
            <p:cNvPr id="15" name="直接连接符 14"/>
            <p:cNvCxnSpPr/>
            <p:nvPr/>
          </p:nvCxnSpPr>
          <p:spPr>
            <a:xfrm>
              <a:off x="1487486" y="1965103"/>
              <a:ext cx="4752528"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16" name="矩形 15"/>
            <p:cNvSpPr/>
            <p:nvPr/>
          </p:nvSpPr>
          <p:spPr>
            <a:xfrm>
              <a:off x="1487486" y="1841122"/>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17" name="TextBox 560"/>
          <p:cNvSpPr txBox="1"/>
          <p:nvPr/>
        </p:nvSpPr>
        <p:spPr>
          <a:xfrm>
            <a:off x="2120026" y="1169063"/>
            <a:ext cx="3672408" cy="52197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latin typeface="楷体" panose="02010609060101010101" charset="-122"/>
                <a:ea typeface="楷体" panose="02010609060101010101" charset="-122"/>
                <a:cs typeface="楷体" panose="02010609060101010101" charset="-122"/>
                <a:sym typeface="+mn-lt"/>
              </a:rPr>
              <a:t>4.</a:t>
            </a:r>
            <a:r>
              <a:rPr lang="zh-CN" altLang="en-US" sz="2800" b="1" dirty="0">
                <a:solidFill>
                  <a:srgbClr val="C00000"/>
                </a:solidFill>
                <a:latin typeface="楷体" panose="02010609060101010101" charset="-122"/>
                <a:ea typeface="楷体" panose="02010609060101010101" charset="-122"/>
                <a:cs typeface="楷体" panose="02010609060101010101" charset="-122"/>
                <a:sym typeface="+mn-lt"/>
              </a:rPr>
              <a:t>缺乏进取精神</a:t>
            </a:r>
            <a:endParaRPr lang="zh-CN" altLang="en-US" sz="2800" b="1" dirty="0">
              <a:solidFill>
                <a:srgbClr val="C00000"/>
              </a:solidFill>
              <a:latin typeface="楷体" panose="02010609060101010101" charset="-122"/>
              <a:ea typeface="楷体" panose="02010609060101010101" charset="-122"/>
              <a:cs typeface="楷体" panose="02010609060101010101" charset="-122"/>
              <a:sym typeface="+mn-lt"/>
            </a:endParaRPr>
          </a:p>
        </p:txBody>
      </p:sp>
      <p:sp>
        <p:nvSpPr>
          <p:cNvPr id="19" name="圆角矩形 2"/>
          <p:cNvSpPr/>
          <p:nvPr/>
        </p:nvSpPr>
        <p:spPr>
          <a:xfrm>
            <a:off x="1055370" y="1896745"/>
            <a:ext cx="9515475" cy="404241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21" name="矩形 3"/>
          <p:cNvSpPr>
            <a:spLocks noChangeArrowheads="1"/>
          </p:cNvSpPr>
          <p:nvPr/>
        </p:nvSpPr>
        <p:spPr bwMode="auto">
          <a:xfrm>
            <a:off x="1277561" y="2142490"/>
            <a:ext cx="7536874" cy="3418205"/>
          </a:xfrm>
          <a:prstGeom prst="rect">
            <a:avLst/>
          </a:prstGeom>
          <a:noFill/>
          <a:ln w="9525">
            <a:noFill/>
            <a:prstDash val="dash"/>
            <a:miter lim="800000"/>
          </a:ln>
        </p:spPr>
        <p:txBody>
          <a:bodyPr wrap="square">
            <a:spAutoFit/>
          </a:bodyPr>
          <a:lstStyle/>
          <a:p>
            <a:pPr fontAlgn="auto">
              <a:lnSpc>
                <a:spcPct val="129000"/>
              </a:lnSpc>
              <a:spcAft>
                <a:spcPts val="600"/>
              </a:spcAft>
              <a:defRPr/>
            </a:pPr>
            <a:r>
              <a:rPr lang="zh-CN" altLang="en-US" sz="2400" b="1" dirty="0">
                <a:latin typeface="黑体" panose="02010609060101010101" pitchFamily="49" charset="-122"/>
                <a:ea typeface="黑体" panose="02010609060101010101" pitchFamily="49" charset="-122"/>
                <a:cs typeface="+mn-ea"/>
                <a:sym typeface="+mn-lt"/>
              </a:rPr>
              <a:t>    </a:t>
            </a:r>
            <a:r>
              <a:rPr lang="zh-CN" altLang="en-US" sz="2200" b="1" dirty="0">
                <a:latin typeface="仿宋" panose="02010609060101010101" charset="-122"/>
                <a:ea typeface="仿宋" panose="02010609060101010101" charset="-122"/>
                <a:cs typeface="仿宋" panose="02010609060101010101" charset="-122"/>
                <a:sym typeface="+mn-lt"/>
              </a:rPr>
              <a:t>有的干部工作</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甘于平庸</a:t>
            </a:r>
            <a:r>
              <a:rPr lang="zh-CN" altLang="en-US" sz="2200" b="1" dirty="0">
                <a:latin typeface="仿宋" panose="02010609060101010101" charset="-122"/>
                <a:ea typeface="仿宋" panose="02010609060101010101" charset="-122"/>
                <a:cs typeface="仿宋" panose="02010609060101010101" charset="-122"/>
                <a:sym typeface="+mn-lt"/>
              </a:rPr>
              <a:t>，停留于一般化，满足于过得去，不敢冒尖，工作按部就班、不想进取，存在不犯错误就不会下岗的消极思想。</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ct val="129000"/>
              </a:lnSpc>
              <a:spcAft>
                <a:spcPts val="600"/>
              </a:spcAft>
              <a:defRPr/>
            </a:pPr>
            <a:r>
              <a:rPr lang="zh-CN" altLang="en-US" sz="2200" b="1" dirty="0">
                <a:latin typeface="仿宋" panose="02010609060101010101" charset="-122"/>
                <a:ea typeface="仿宋" panose="02010609060101010101" charset="-122"/>
                <a:cs typeface="仿宋" panose="02010609060101010101" charset="-122"/>
                <a:sym typeface="+mn-lt"/>
              </a:rPr>
              <a:t>    有的</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缺乏开拓创新精神</a:t>
            </a:r>
            <a:r>
              <a:rPr lang="zh-CN" altLang="en-US" sz="2200" b="1" dirty="0">
                <a:latin typeface="仿宋" panose="02010609060101010101" charset="-122"/>
                <a:ea typeface="仿宋" panose="02010609060101010101" charset="-122"/>
                <a:cs typeface="仿宋" panose="02010609060101010101" charset="-122"/>
                <a:sym typeface="+mn-lt"/>
              </a:rPr>
              <a:t>，工作中艰苦不奋斗、落后</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ct val="129000"/>
              </a:lnSpc>
              <a:spcAft>
                <a:spcPts val="600"/>
              </a:spcAft>
              <a:defRPr/>
            </a:pPr>
            <a:r>
              <a:rPr lang="zh-CN" altLang="en-US" sz="2200" b="1" dirty="0">
                <a:latin typeface="仿宋" panose="02010609060101010101" charset="-122"/>
                <a:ea typeface="仿宋" panose="02010609060101010101" charset="-122"/>
                <a:cs typeface="仿宋" panose="02010609060101010101" charset="-122"/>
                <a:sym typeface="+mn-lt"/>
              </a:rPr>
              <a:t>不争先。</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ct val="129000"/>
              </a:lnSpc>
              <a:spcAft>
                <a:spcPts val="600"/>
              </a:spcAft>
              <a:defRPr/>
            </a:pPr>
            <a:r>
              <a:rPr lang="zh-CN" altLang="en-US" sz="2200" b="1" dirty="0">
                <a:latin typeface="仿宋" panose="02010609060101010101" charset="-122"/>
                <a:ea typeface="仿宋" panose="02010609060101010101" charset="-122"/>
                <a:cs typeface="仿宋" panose="02010609060101010101" charset="-122"/>
                <a:sym typeface="+mn-lt"/>
              </a:rPr>
              <a:t>    有的</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不安心工作</a:t>
            </a:r>
            <a:r>
              <a:rPr lang="zh-CN" altLang="en-US" sz="2200" b="1" dirty="0">
                <a:latin typeface="仿宋" panose="02010609060101010101" charset="-122"/>
                <a:ea typeface="仿宋" panose="02010609060101010101" charset="-122"/>
                <a:cs typeface="仿宋" panose="02010609060101010101" charset="-122"/>
                <a:sym typeface="+mn-lt"/>
              </a:rPr>
              <a:t>，面对实行专任教师不坐班举措的实施，想转岗，希望有更多的自由空间。</a:t>
            </a:r>
            <a:endParaRPr lang="zh-CN" altLang="en-US" sz="2200" b="1" dirty="0">
              <a:latin typeface="仿宋" panose="02010609060101010101" charset="-122"/>
              <a:ea typeface="仿宋" panose="02010609060101010101" charset="-122"/>
              <a:cs typeface="仿宋" panose="02010609060101010101" charset="-122"/>
              <a:sym typeface="+mn-lt"/>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163687" y="2729850"/>
            <a:ext cx="2242820" cy="22434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grpId="0" nodeType="withEffect" p14:presetBounceEnd="4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40000">
                                          <p:cBhvr additive="base">
                                            <p:cTn id="7" dur="125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accel="40000" fill="hold" nodeType="withEffect" p14:presetBounceEnd="4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40000">
                                          <p:cBhvr additive="base">
                                            <p:cTn id="11" dur="1250" fill="hold"/>
                                            <p:tgtEl>
                                              <p:spTgt spid="14"/>
                                            </p:tgtEl>
                                            <p:attrNameLst>
                                              <p:attrName>ppt_x</p:attrName>
                                            </p:attrNameLst>
                                          </p:cBhvr>
                                          <p:tavLst>
                                            <p:tav tm="0">
                                              <p:val>
                                                <p:strVal val="1+#ppt_w/2"/>
                                              </p:val>
                                            </p:tav>
                                            <p:tav tm="100000">
                                              <p:val>
                                                <p:strVal val="#ppt_x"/>
                                              </p:val>
                                            </p:tav>
                                          </p:tavLst>
                                        </p:anim>
                                        <p:anim calcmode="lin" valueType="num" p14:bounceEnd="40000">
                                          <p:cBhvr additive="base">
                                            <p:cTn id="12" dur="1250" fill="hold"/>
                                            <p:tgtEl>
                                              <p:spTgt spid="14"/>
                                            </p:tgtEl>
                                            <p:attrNameLst>
                                              <p:attrName>ppt_y</p:attrName>
                                            </p:attrNameLst>
                                          </p:cBhvr>
                                          <p:tavLst>
                                            <p:tav tm="0">
                                              <p:val>
                                                <p:strVal val="#ppt_y"/>
                                              </p:val>
                                            </p:tav>
                                            <p:tav tm="100000">
                                              <p:val>
                                                <p:strVal val="#ppt_y"/>
                                              </p:val>
                                            </p:tav>
                                          </p:tavLst>
                                        </p:anim>
                                      </p:childTnLst>
                                    </p:cTn>
                                  </p:par>
                                  <p:par>
                                    <p:cTn id="13" presetID="52" presetClass="entr" presetSubtype="0"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Scale>
                                          <p:cBhvr>
                                            <p:cTn id="15"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1"/>
                                            </p:tgtEl>
                                            <p:attrNameLst>
                                              <p:attrName>ppt_x</p:attrName>
                                              <p:attrName>ppt_y</p:attrName>
                                            </p:attrNameLst>
                                          </p:cBhvr>
                                        </p:animMotion>
                                        <p:animEffect transition="in" filter="fade">
                                          <p:cBhvr>
                                            <p:cTn id="17" dur="1000"/>
                                            <p:tgtEl>
                                              <p:spTgt spid="21"/>
                                            </p:tgtEl>
                                          </p:cBhvr>
                                        </p:animEffect>
                                      </p:childTnLst>
                                    </p:cTn>
                                  </p:par>
                                  <p:par>
                                    <p:cTn id="18" presetID="14" presetClass="entr" presetSubtype="10" fill="hold" grpId="0" nodeType="withEffect">
                                      <p:stCondLst>
                                        <p:cond delay="50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bldLvl="0" animBg="1"/>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250" fill="hold"/>
                                            <p:tgtEl>
                                              <p:spTgt spid="17"/>
                                            </p:tgtEl>
                                            <p:attrNameLst>
                                              <p:attrName>ppt_x</p:attrName>
                                            </p:attrNameLst>
                                          </p:cBhvr>
                                          <p:tavLst>
                                            <p:tav tm="0">
                                              <p:val>
                                                <p:strVal val="1+#ppt_w/2"/>
                                              </p:val>
                                            </p:tav>
                                            <p:tav tm="100000">
                                              <p:val>
                                                <p:strVal val="#ppt_x"/>
                                              </p:val>
                                            </p:tav>
                                          </p:tavLst>
                                        </p:anim>
                                        <p:anim calcmode="lin" valueType="num">
                                          <p:cBhvr additive="base">
                                            <p:cTn id="8" dur="12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accel="4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50" fill="hold"/>
                                            <p:tgtEl>
                                              <p:spTgt spid="14"/>
                                            </p:tgtEl>
                                            <p:attrNameLst>
                                              <p:attrName>ppt_x</p:attrName>
                                            </p:attrNameLst>
                                          </p:cBhvr>
                                          <p:tavLst>
                                            <p:tav tm="0">
                                              <p:val>
                                                <p:strVal val="1+#ppt_w/2"/>
                                              </p:val>
                                            </p:tav>
                                            <p:tav tm="100000">
                                              <p:val>
                                                <p:strVal val="#ppt_x"/>
                                              </p:val>
                                            </p:tav>
                                          </p:tavLst>
                                        </p:anim>
                                        <p:anim calcmode="lin" valueType="num">
                                          <p:cBhvr additive="base">
                                            <p:cTn id="12" dur="1250" fill="hold"/>
                                            <p:tgtEl>
                                              <p:spTgt spid="14"/>
                                            </p:tgtEl>
                                            <p:attrNameLst>
                                              <p:attrName>ppt_y</p:attrName>
                                            </p:attrNameLst>
                                          </p:cBhvr>
                                          <p:tavLst>
                                            <p:tav tm="0">
                                              <p:val>
                                                <p:strVal val="#ppt_y"/>
                                              </p:val>
                                            </p:tav>
                                            <p:tav tm="100000">
                                              <p:val>
                                                <p:strVal val="#ppt_y"/>
                                              </p:val>
                                            </p:tav>
                                          </p:tavLst>
                                        </p:anim>
                                      </p:childTnLst>
                                    </p:cTn>
                                  </p:par>
                                  <p:par>
                                    <p:cTn id="13" presetID="52" presetClass="entr" presetSubtype="0" fill="hold" grpId="0" nodeType="withEffect">
                                      <p:stCondLst>
                                        <p:cond delay="500"/>
                                      </p:stCondLst>
                                      <p:childTnLst>
                                        <p:set>
                                          <p:cBhvr>
                                            <p:cTn id="14" dur="1" fill="hold">
                                              <p:stCondLst>
                                                <p:cond delay="0"/>
                                              </p:stCondLst>
                                            </p:cTn>
                                            <p:tgtEl>
                                              <p:spTgt spid="21"/>
                                            </p:tgtEl>
                                            <p:attrNameLst>
                                              <p:attrName>style.visibility</p:attrName>
                                            </p:attrNameLst>
                                          </p:cBhvr>
                                          <p:to>
                                            <p:strVal val="visible"/>
                                          </p:to>
                                        </p:set>
                                        <p:animScale>
                                          <p:cBhvr>
                                            <p:cTn id="15"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1"/>
                                            </p:tgtEl>
                                            <p:attrNameLst>
                                              <p:attrName>ppt_x</p:attrName>
                                              <p:attrName>ppt_y</p:attrName>
                                            </p:attrNameLst>
                                          </p:cBhvr>
                                        </p:animMotion>
                                        <p:animEffect transition="in" filter="fade">
                                          <p:cBhvr>
                                            <p:cTn id="17" dur="1000"/>
                                            <p:tgtEl>
                                              <p:spTgt spid="21"/>
                                            </p:tgtEl>
                                          </p:cBhvr>
                                        </p:animEffect>
                                      </p:childTnLst>
                                    </p:cTn>
                                  </p:par>
                                  <p:par>
                                    <p:cTn id="18" presetID="14" presetClass="entr" presetSubtype="10" fill="hold" grpId="0" nodeType="withEffect">
                                      <p:stCondLst>
                                        <p:cond delay="50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bldLvl="0" animBg="1"/>
          <p:bldP spid="21"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1055440" y="332656"/>
            <a:ext cx="9623398" cy="645160"/>
          </a:xfrm>
          <a:prstGeom prst="rect">
            <a:avLst/>
          </a:prstGeom>
          <a:noFill/>
        </p:spPr>
        <p:txBody>
          <a:bodyPr wrap="square">
            <a:spAutoFit/>
          </a:bodyPr>
          <a:lstStyle/>
          <a:p>
            <a:pPr>
              <a:defRPr/>
            </a:pPr>
            <a:r>
              <a:rPr lang="zh-CN" altLang="en-US" sz="3600" b="1" dirty="0">
                <a:solidFill>
                  <a:srgbClr val="984807"/>
                </a:solidFill>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二、学校管理干部队伍中存在的主要问题</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14" name="组合 13"/>
          <p:cNvGrpSpPr/>
          <p:nvPr/>
        </p:nvGrpSpPr>
        <p:grpSpPr>
          <a:xfrm>
            <a:off x="1415480" y="1576827"/>
            <a:ext cx="4752528" cy="123981"/>
            <a:chOff x="1487486" y="1841122"/>
            <a:chExt cx="4752528" cy="123981"/>
          </a:xfrm>
        </p:grpSpPr>
        <p:cxnSp>
          <p:nvCxnSpPr>
            <p:cNvPr id="15" name="直接连接符 14"/>
            <p:cNvCxnSpPr/>
            <p:nvPr/>
          </p:nvCxnSpPr>
          <p:spPr>
            <a:xfrm>
              <a:off x="1487486" y="1965103"/>
              <a:ext cx="4752528"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16" name="矩形 15"/>
            <p:cNvSpPr/>
            <p:nvPr/>
          </p:nvSpPr>
          <p:spPr>
            <a:xfrm>
              <a:off x="1487486" y="1841122"/>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17" name="TextBox 560"/>
          <p:cNvSpPr txBox="1"/>
          <p:nvPr/>
        </p:nvSpPr>
        <p:spPr>
          <a:xfrm>
            <a:off x="2120265" y="1169035"/>
            <a:ext cx="3051175" cy="52197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latin typeface="楷体" panose="02010609060101010101" charset="-122"/>
                <a:ea typeface="楷体" panose="02010609060101010101" charset="-122"/>
                <a:cs typeface="楷体" panose="02010609060101010101" charset="-122"/>
                <a:sym typeface="+mn-lt"/>
              </a:rPr>
              <a:t> 5.</a:t>
            </a:r>
            <a:r>
              <a:rPr lang="zh-CN" altLang="en-US" sz="2800" b="1" dirty="0">
                <a:solidFill>
                  <a:srgbClr val="C00000"/>
                </a:solidFill>
                <a:latin typeface="楷体" panose="02010609060101010101" charset="-122"/>
                <a:ea typeface="楷体" panose="02010609060101010101" charset="-122"/>
                <a:cs typeface="楷体" panose="02010609060101010101" charset="-122"/>
                <a:sym typeface="+mn-lt"/>
              </a:rPr>
              <a:t>缺乏执行力</a:t>
            </a:r>
            <a:endParaRPr lang="zh-CN" altLang="en-US" sz="2800" b="1" dirty="0">
              <a:solidFill>
                <a:srgbClr val="C00000"/>
              </a:solidFill>
              <a:latin typeface="楷体" panose="02010609060101010101" charset="-122"/>
              <a:ea typeface="楷体" panose="02010609060101010101" charset="-122"/>
              <a:cs typeface="楷体" panose="02010609060101010101" charset="-122"/>
              <a:sym typeface="+mn-lt"/>
            </a:endParaRPr>
          </a:p>
        </p:txBody>
      </p:sp>
      <p:sp>
        <p:nvSpPr>
          <p:cNvPr id="19" name="圆角矩形 2"/>
          <p:cNvSpPr/>
          <p:nvPr/>
        </p:nvSpPr>
        <p:spPr>
          <a:xfrm>
            <a:off x="1199456" y="1896745"/>
            <a:ext cx="9479339" cy="4484583"/>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21" name="矩形 3"/>
          <p:cNvSpPr>
            <a:spLocks noChangeArrowheads="1"/>
          </p:cNvSpPr>
          <p:nvPr/>
        </p:nvSpPr>
        <p:spPr bwMode="auto">
          <a:xfrm>
            <a:off x="1199456" y="2287905"/>
            <a:ext cx="8855134" cy="3257550"/>
          </a:xfrm>
          <a:prstGeom prst="rect">
            <a:avLst/>
          </a:prstGeom>
          <a:noFill/>
          <a:ln w="9525">
            <a:noFill/>
            <a:prstDash val="dash"/>
            <a:miter lim="800000"/>
          </a:ln>
        </p:spPr>
        <p:txBody>
          <a:bodyPr wrap="square">
            <a:spAutoFit/>
          </a:bodyPr>
          <a:lstStyle/>
          <a:p>
            <a:pPr>
              <a:lnSpc>
                <a:spcPct val="129000"/>
              </a:lnSpc>
              <a:spcAft>
                <a:spcPts val="600"/>
              </a:spcAft>
              <a:defRPr/>
            </a:pPr>
            <a:r>
              <a:rPr lang="zh-CN" altLang="en-US" sz="2400" b="1" dirty="0">
                <a:latin typeface="黑体" panose="02010609060101010101" pitchFamily="49" charset="-122"/>
                <a:ea typeface="黑体" panose="02010609060101010101" pitchFamily="49" charset="-122"/>
                <a:cs typeface="+mn-ea"/>
                <a:sym typeface="+mn-lt"/>
              </a:rPr>
              <a:t>    </a:t>
            </a:r>
            <a:r>
              <a:rPr lang="zh-CN" altLang="en-US" sz="2400" b="1" dirty="0">
                <a:latin typeface="仿宋" panose="02010609060101010101" charset="-122"/>
                <a:ea typeface="仿宋" panose="02010609060101010101" charset="-122"/>
                <a:cs typeface="仿宋" panose="02010609060101010101" charset="-122"/>
                <a:sym typeface="+mn-lt"/>
              </a:rPr>
              <a:t>对董事会和学校部署的</a:t>
            </a:r>
            <a:r>
              <a:rPr lang="zh-CN" altLang="en-US" sz="2400" b="1" dirty="0">
                <a:solidFill>
                  <a:srgbClr val="7030A0"/>
                </a:solidFill>
                <a:latin typeface="仿宋" panose="02010609060101010101" charset="-122"/>
                <a:ea typeface="仿宋" panose="02010609060101010101" charset="-122"/>
                <a:cs typeface="仿宋" panose="02010609060101010101" charset="-122"/>
                <a:sym typeface="+mn-lt"/>
              </a:rPr>
              <a:t>工作落实不到位，</a:t>
            </a:r>
            <a:r>
              <a:rPr lang="zh-CN" altLang="en-US" sz="2400" b="1" dirty="0">
                <a:latin typeface="仿宋" panose="02010609060101010101" charset="-122"/>
                <a:ea typeface="仿宋" panose="02010609060101010101" charset="-122"/>
                <a:cs typeface="仿宋" panose="02010609060101010101" charset="-122"/>
                <a:sym typeface="+mn-lt"/>
              </a:rPr>
              <a:t>工作效率不高，主动性差，只会</a:t>
            </a:r>
            <a:r>
              <a:rPr lang="zh-CN" altLang="en-US" sz="2400" b="1" dirty="0">
                <a:solidFill>
                  <a:srgbClr val="7030A0"/>
                </a:solidFill>
                <a:latin typeface="仿宋" panose="02010609060101010101" charset="-122"/>
                <a:ea typeface="仿宋" panose="02010609060101010101" charset="-122"/>
                <a:cs typeface="仿宋" panose="02010609060101010101" charset="-122"/>
                <a:sym typeface="+mn-lt"/>
              </a:rPr>
              <a:t>“纸上谈兵”</a:t>
            </a:r>
            <a:r>
              <a:rPr lang="zh-CN" altLang="en-US" sz="2400" b="1" dirty="0">
                <a:latin typeface="仿宋" panose="02010609060101010101" charset="-122"/>
                <a:ea typeface="仿宋" panose="02010609060101010101" charset="-122"/>
                <a:cs typeface="仿宋" panose="02010609060101010101" charset="-122"/>
                <a:sym typeface="+mn-lt"/>
              </a:rPr>
              <a:t> 。</a:t>
            </a:r>
            <a:endParaRPr lang="zh-CN" altLang="en-US" sz="2400" b="1" dirty="0">
              <a:latin typeface="仿宋" panose="02010609060101010101" charset="-122"/>
              <a:ea typeface="仿宋" panose="02010609060101010101" charset="-122"/>
              <a:cs typeface="仿宋" panose="02010609060101010101" charset="-122"/>
              <a:sym typeface="+mn-lt"/>
            </a:endParaRPr>
          </a:p>
          <a:p>
            <a:pPr>
              <a:lnSpc>
                <a:spcPct val="129000"/>
              </a:lnSpc>
              <a:spcAft>
                <a:spcPts val="600"/>
              </a:spcAft>
              <a:defRPr/>
            </a:pPr>
            <a:r>
              <a:rPr lang="zh-CN" altLang="en-US" sz="2400" b="1" dirty="0">
                <a:latin typeface="仿宋" panose="02010609060101010101" charset="-122"/>
                <a:ea typeface="仿宋" panose="02010609060101010101" charset="-122"/>
                <a:cs typeface="仿宋" panose="02010609060101010101" charset="-122"/>
                <a:sym typeface="+mn-lt"/>
              </a:rPr>
              <a:t>    </a:t>
            </a:r>
            <a:r>
              <a:rPr lang="zh-CN" altLang="en-US" sz="2400" b="1" dirty="0">
                <a:solidFill>
                  <a:srgbClr val="7030A0"/>
                </a:solidFill>
                <a:latin typeface="仿宋" panose="02010609060101010101" charset="-122"/>
                <a:ea typeface="仿宋" panose="02010609060101010101" charset="-122"/>
                <a:cs typeface="仿宋" panose="02010609060101010101" charset="-122"/>
                <a:sym typeface="+mn-lt"/>
              </a:rPr>
              <a:t>不善于沟通协调，</a:t>
            </a:r>
            <a:r>
              <a:rPr lang="zh-CN" altLang="en-US" sz="2400" b="1" dirty="0">
                <a:latin typeface="仿宋" panose="02010609060101010101" charset="-122"/>
                <a:ea typeface="仿宋" panose="02010609060101010101" charset="-122"/>
                <a:cs typeface="仿宋" panose="02010609060101010101" charset="-122"/>
                <a:sym typeface="+mn-lt"/>
              </a:rPr>
              <a:t>办法不多，工作重点不突出，</a:t>
            </a:r>
            <a:endParaRPr lang="zh-CN" altLang="en-US" sz="2400" b="1" dirty="0">
              <a:latin typeface="仿宋" panose="02010609060101010101" charset="-122"/>
              <a:ea typeface="仿宋" panose="02010609060101010101" charset="-122"/>
              <a:cs typeface="仿宋" panose="02010609060101010101" charset="-122"/>
              <a:sym typeface="+mn-lt"/>
            </a:endParaRPr>
          </a:p>
          <a:p>
            <a:pPr>
              <a:lnSpc>
                <a:spcPct val="129000"/>
              </a:lnSpc>
              <a:spcAft>
                <a:spcPts val="600"/>
              </a:spcAft>
              <a:defRPr/>
            </a:pPr>
            <a:r>
              <a:rPr lang="zh-CN" altLang="en-US" sz="2400" b="1" dirty="0">
                <a:latin typeface="仿宋" panose="02010609060101010101" charset="-122"/>
                <a:ea typeface="仿宋" panose="02010609060101010101" charset="-122"/>
                <a:cs typeface="仿宋" panose="02010609060101010101" charset="-122"/>
                <a:sym typeface="+mn-lt"/>
              </a:rPr>
              <a:t>有时还把简单问题复杂化，执行力上显得力不从心。</a:t>
            </a:r>
            <a:endParaRPr lang="zh-CN" altLang="en-US" sz="2400" b="1" dirty="0">
              <a:latin typeface="仿宋" panose="02010609060101010101" charset="-122"/>
              <a:ea typeface="仿宋" panose="02010609060101010101" charset="-122"/>
              <a:cs typeface="仿宋" panose="02010609060101010101" charset="-122"/>
              <a:sym typeface="+mn-lt"/>
            </a:endParaRPr>
          </a:p>
          <a:p>
            <a:pPr>
              <a:lnSpc>
                <a:spcPct val="129000"/>
              </a:lnSpc>
              <a:spcAft>
                <a:spcPts val="600"/>
              </a:spcAft>
              <a:defRPr/>
            </a:pPr>
            <a:r>
              <a:rPr lang="zh-CN" altLang="en-US" sz="2400" b="1" dirty="0">
                <a:latin typeface="仿宋" panose="02010609060101010101" charset="-122"/>
                <a:ea typeface="仿宋" panose="02010609060101010101" charset="-122"/>
                <a:cs typeface="仿宋" panose="02010609060101010101" charset="-122"/>
                <a:sym typeface="+mn-lt"/>
              </a:rPr>
              <a:t>    工作热情往往前紧后松，跟进不力，</a:t>
            </a:r>
            <a:r>
              <a:rPr lang="zh-CN" altLang="en-US" sz="2400" b="1" dirty="0">
                <a:solidFill>
                  <a:srgbClr val="7030A0"/>
                </a:solidFill>
                <a:latin typeface="仿宋" panose="02010609060101010101" charset="-122"/>
                <a:ea typeface="仿宋" panose="02010609060101010101" charset="-122"/>
                <a:cs typeface="仿宋" panose="02010609060101010101" charset="-122"/>
                <a:sym typeface="+mn-lt"/>
              </a:rPr>
              <a:t>工作效果</a:t>
            </a:r>
            <a:endParaRPr lang="zh-CN" altLang="en-US" sz="2400" b="1" dirty="0">
              <a:solidFill>
                <a:srgbClr val="7030A0"/>
              </a:solidFill>
              <a:latin typeface="仿宋" panose="02010609060101010101" charset="-122"/>
              <a:ea typeface="仿宋" panose="02010609060101010101" charset="-122"/>
              <a:cs typeface="仿宋" panose="02010609060101010101" charset="-122"/>
              <a:sym typeface="+mn-lt"/>
            </a:endParaRPr>
          </a:p>
          <a:p>
            <a:pPr>
              <a:lnSpc>
                <a:spcPct val="129000"/>
              </a:lnSpc>
              <a:spcAft>
                <a:spcPts val="600"/>
              </a:spcAft>
              <a:defRPr/>
            </a:pPr>
            <a:r>
              <a:rPr lang="zh-CN" altLang="en-US" sz="2400" b="1" dirty="0">
                <a:solidFill>
                  <a:srgbClr val="7030A0"/>
                </a:solidFill>
                <a:latin typeface="仿宋" panose="02010609060101010101" charset="-122"/>
                <a:ea typeface="仿宋" panose="02010609060101010101" charset="-122"/>
                <a:cs typeface="仿宋" panose="02010609060101010101" charset="-122"/>
                <a:sym typeface="+mn-lt"/>
              </a:rPr>
              <a:t>不佳。</a:t>
            </a:r>
            <a:endParaRPr lang="zh-CN" altLang="en-US" sz="2400" b="1" dirty="0">
              <a:solidFill>
                <a:srgbClr val="7030A0"/>
              </a:solidFill>
              <a:latin typeface="仿宋" panose="02010609060101010101" charset="-122"/>
              <a:ea typeface="仿宋" panose="02010609060101010101" charset="-122"/>
              <a:cs typeface="仿宋" panose="02010609060101010101" charset="-122"/>
              <a:sym typeface="+mn-lt"/>
            </a:endParaRPr>
          </a:p>
        </p:txBody>
      </p:sp>
      <p:pic>
        <p:nvPicPr>
          <p:cNvPr id="4" name="图片 3"/>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581390" y="3352165"/>
            <a:ext cx="1747520" cy="2082165"/>
          </a:xfrm>
          <a:prstGeom prst="can">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grpId="0" nodeType="withEffect" p14:presetBounceEnd="40000">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14:bounceEnd="40000">
                                          <p:cBhvr additive="base">
                                            <p:cTn id="7" dur="1250" fill="hold"/>
                                            <p:tgtEl>
                                              <p:spTgt spid="17"/>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accel="40000" fill="hold" nodeType="withEffect" p14:presetBounceEnd="40000">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14:bounceEnd="40000">
                                          <p:cBhvr additive="base">
                                            <p:cTn id="11" dur="1250" fill="hold"/>
                                            <p:tgtEl>
                                              <p:spTgt spid="14"/>
                                            </p:tgtEl>
                                            <p:attrNameLst>
                                              <p:attrName>ppt_x</p:attrName>
                                            </p:attrNameLst>
                                          </p:cBhvr>
                                          <p:tavLst>
                                            <p:tav tm="0">
                                              <p:val>
                                                <p:strVal val="1+#ppt_w/2"/>
                                              </p:val>
                                            </p:tav>
                                            <p:tav tm="100000">
                                              <p:val>
                                                <p:strVal val="#ppt_x"/>
                                              </p:val>
                                            </p:tav>
                                          </p:tavLst>
                                        </p:anim>
                                        <p:anim calcmode="lin" valueType="num" p14:bounceEnd="40000">
                                          <p:cBhvr additive="base">
                                            <p:cTn id="12" dur="1250" fill="hold"/>
                                            <p:tgtEl>
                                              <p:spTgt spid="14"/>
                                            </p:tgtEl>
                                            <p:attrNameLst>
                                              <p:attrName>ppt_y</p:attrName>
                                            </p:attrNameLst>
                                          </p:cBhvr>
                                          <p:tavLst>
                                            <p:tav tm="0">
                                              <p:val>
                                                <p:strVal val="#ppt_y"/>
                                              </p:val>
                                            </p:tav>
                                            <p:tav tm="100000">
                                              <p:val>
                                                <p:strVal val="#ppt_y"/>
                                              </p:val>
                                            </p:tav>
                                          </p:tavLst>
                                        </p:anim>
                                      </p:childTnLst>
                                    </p:cTn>
                                  </p:par>
                                  <p:par>
                                    <p:cTn id="13" presetID="52"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Scale>
                                          <p:cBhvr>
                                            <p:cTn id="15"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1"/>
                                            </p:tgtEl>
                                            <p:attrNameLst>
                                              <p:attrName>ppt_x</p:attrName>
                                              <p:attrName>ppt_y</p:attrName>
                                            </p:attrNameLst>
                                          </p:cBhvr>
                                        </p:animMotion>
                                        <p:animEffect transition="in" filter="fade">
                                          <p:cBhvr>
                                            <p:cTn id="17" dur="1000"/>
                                            <p:tgtEl>
                                              <p:spTgt spid="2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bldLvl="0" animBg="1"/>
          <p:bldP spid="21"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grpId="0" nodeType="with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1250" fill="hold"/>
                                            <p:tgtEl>
                                              <p:spTgt spid="17"/>
                                            </p:tgtEl>
                                            <p:attrNameLst>
                                              <p:attrName>ppt_x</p:attrName>
                                            </p:attrNameLst>
                                          </p:cBhvr>
                                          <p:tavLst>
                                            <p:tav tm="0">
                                              <p:val>
                                                <p:strVal val="1+#ppt_w/2"/>
                                              </p:val>
                                            </p:tav>
                                            <p:tav tm="100000">
                                              <p:val>
                                                <p:strVal val="#ppt_x"/>
                                              </p:val>
                                            </p:tav>
                                          </p:tavLst>
                                        </p:anim>
                                        <p:anim calcmode="lin" valueType="num">
                                          <p:cBhvr additive="base">
                                            <p:cTn id="8" dur="125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2" accel="4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1250" fill="hold"/>
                                            <p:tgtEl>
                                              <p:spTgt spid="14"/>
                                            </p:tgtEl>
                                            <p:attrNameLst>
                                              <p:attrName>ppt_x</p:attrName>
                                            </p:attrNameLst>
                                          </p:cBhvr>
                                          <p:tavLst>
                                            <p:tav tm="0">
                                              <p:val>
                                                <p:strVal val="1+#ppt_w/2"/>
                                              </p:val>
                                            </p:tav>
                                            <p:tav tm="100000">
                                              <p:val>
                                                <p:strVal val="#ppt_x"/>
                                              </p:val>
                                            </p:tav>
                                          </p:tavLst>
                                        </p:anim>
                                        <p:anim calcmode="lin" valueType="num">
                                          <p:cBhvr additive="base">
                                            <p:cTn id="12" dur="1250" fill="hold"/>
                                            <p:tgtEl>
                                              <p:spTgt spid="14"/>
                                            </p:tgtEl>
                                            <p:attrNameLst>
                                              <p:attrName>ppt_y</p:attrName>
                                            </p:attrNameLst>
                                          </p:cBhvr>
                                          <p:tavLst>
                                            <p:tav tm="0">
                                              <p:val>
                                                <p:strVal val="#ppt_y"/>
                                              </p:val>
                                            </p:tav>
                                            <p:tav tm="100000">
                                              <p:val>
                                                <p:strVal val="#ppt_y"/>
                                              </p:val>
                                            </p:tav>
                                          </p:tavLst>
                                        </p:anim>
                                      </p:childTnLst>
                                    </p:cTn>
                                  </p:par>
                                  <p:par>
                                    <p:cTn id="13" presetID="52" presetClass="entr" presetSubtype="0" fill="hold" grpId="0" nodeType="withEffect">
                                      <p:stCondLst>
                                        <p:cond delay="0"/>
                                      </p:stCondLst>
                                      <p:childTnLst>
                                        <p:set>
                                          <p:cBhvr>
                                            <p:cTn id="14" dur="1" fill="hold">
                                              <p:stCondLst>
                                                <p:cond delay="0"/>
                                              </p:stCondLst>
                                            </p:cTn>
                                            <p:tgtEl>
                                              <p:spTgt spid="21"/>
                                            </p:tgtEl>
                                            <p:attrNameLst>
                                              <p:attrName>style.visibility</p:attrName>
                                            </p:attrNameLst>
                                          </p:cBhvr>
                                          <p:to>
                                            <p:strVal val="visible"/>
                                          </p:to>
                                        </p:set>
                                        <p:animScale>
                                          <p:cBhvr>
                                            <p:cTn id="15"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21"/>
                                            </p:tgtEl>
                                            <p:attrNameLst>
                                              <p:attrName>ppt_x</p:attrName>
                                              <p:attrName>ppt_y</p:attrName>
                                            </p:attrNameLst>
                                          </p:cBhvr>
                                        </p:animMotion>
                                        <p:animEffect transition="in" filter="fade">
                                          <p:cBhvr>
                                            <p:cTn id="17" dur="1000"/>
                                            <p:tgtEl>
                                              <p:spTgt spid="21"/>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randombar(horizontal)">
                                          <p:cBhvr>
                                            <p:cTn id="20" dur="500"/>
                                            <p:tgtEl>
                                              <p:spTgt spid="19"/>
                                            </p:tgtEl>
                                          </p:cBhvr>
                                        </p:animEffect>
                                      </p:childTnLst>
                                    </p:cTn>
                                  </p:par>
                                  <p:par>
                                    <p:cTn id="21" presetID="10" presetClass="entr" presetSubtype="0"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bldLvl="0" animBg="1"/>
          <p:bldP spid="2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rk Gray"/>
          <p:cNvSpPr/>
          <p:nvPr/>
        </p:nvSpPr>
        <p:spPr bwMode="auto">
          <a:xfrm>
            <a:off x="623392" y="188640"/>
            <a:ext cx="11233248" cy="894269"/>
          </a:xfrm>
          <a:prstGeom prst="roundRect">
            <a:avLst/>
          </a:prstGeom>
          <a:solidFill>
            <a:schemeClr val="accent6">
              <a:lumMod val="50000"/>
            </a:schemeClr>
          </a:soli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base">
              <a:lnSpc>
                <a:spcPct val="150000"/>
              </a:lnSpc>
              <a:spcBef>
                <a:spcPct val="20000"/>
              </a:spcBef>
              <a:spcAft>
                <a:spcPct val="0"/>
              </a:spcAft>
              <a:buClr>
                <a:schemeClr val="folHlink"/>
              </a:buClr>
              <a:buFont typeface="Wingdings" panose="05000000000000000000" pitchFamily="2" charset="2"/>
              <a:buNone/>
            </a:pPr>
            <a:r>
              <a:rPr lang="en-US" altLang="zh-CN" sz="2800" b="1" dirty="0">
                <a:solidFill>
                  <a:schemeClr val="bg1"/>
                </a:solidFill>
                <a:latin typeface="微软雅黑" panose="020B0503020204020204" pitchFamily="34" charset="-122"/>
                <a:ea typeface="微软雅黑" panose="020B0503020204020204" pitchFamily="34" charset="-122"/>
                <a:cs typeface="+mn-ea"/>
                <a:sym typeface="+mn-lt"/>
              </a:rPr>
              <a:t>   </a:t>
            </a:r>
            <a:r>
              <a:rPr lang="zh-CN" altLang="en-US" sz="2800" b="1" dirty="0">
                <a:solidFill>
                  <a:schemeClr val="bg1"/>
                </a:solidFill>
                <a:latin typeface="楷体" panose="02010609060101010101" charset="-122"/>
                <a:ea typeface="楷体" panose="02010609060101010101" charset="-122"/>
                <a:cs typeface="楷体" panose="02010609060101010101" charset="-122"/>
                <a:sym typeface="+mn-lt"/>
              </a:rPr>
              <a:t>叶雅明总经理以“浅谈华立管理”为题作了开班第一讲的精彩报告</a:t>
            </a:r>
            <a:endParaRPr lang="zh-CN" altLang="en-US" sz="2800" b="1" dirty="0">
              <a:solidFill>
                <a:schemeClr val="bg1"/>
              </a:solidFill>
              <a:latin typeface="楷体" panose="02010609060101010101" charset="-122"/>
              <a:ea typeface="楷体" panose="02010609060101010101" charset="-122"/>
              <a:cs typeface="楷体" panose="02010609060101010101" charset="-122"/>
              <a:sym typeface="+mn-lt"/>
            </a:endParaRPr>
          </a:p>
        </p:txBody>
      </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2507615" y="1544955"/>
            <a:ext cx="7176135" cy="4039235"/>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afterEffect" p14:presetBounceEnd="40000">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14:bounceEnd="40000">
                                          <p:cBhvr additive="base">
                                            <p:cTn id="7" dur="1250" fill="hold"/>
                                            <p:tgtEl>
                                              <p:spTgt spid="1026"/>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8" accel="40000" fill="hold" grpId="0" nodeType="withEffect" p14:presetBounceEnd="40000">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14:bounceEnd="40000">
                                          <p:cBhvr additive="base">
                                            <p:cTn id="11" dur="125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12"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1250" fill="hold"/>
                                            <p:tgtEl>
                                              <p:spTgt spid="1026"/>
                                            </p:tgtEl>
                                            <p:attrNameLst>
                                              <p:attrName>ppt_x</p:attrName>
                                            </p:attrNameLst>
                                          </p:cBhvr>
                                          <p:tavLst>
                                            <p:tav tm="0">
                                              <p:val>
                                                <p:strVal val="1+#ppt_w/2"/>
                                              </p:val>
                                            </p:tav>
                                            <p:tav tm="100000">
                                              <p:val>
                                                <p:strVal val="#ppt_x"/>
                                              </p:val>
                                            </p:tav>
                                          </p:tavLst>
                                        </p:anim>
                                        <p:anim calcmode="lin" valueType="num">
                                          <p:cBhvr additive="base">
                                            <p:cTn id="8" dur="1250" fill="hold"/>
                                            <p:tgtEl>
                                              <p:spTgt spid="1026"/>
                                            </p:tgtEl>
                                            <p:attrNameLst>
                                              <p:attrName>ppt_y</p:attrName>
                                            </p:attrNameLst>
                                          </p:cBhvr>
                                          <p:tavLst>
                                            <p:tav tm="0">
                                              <p:val>
                                                <p:strVal val="#ppt_y"/>
                                              </p:val>
                                            </p:tav>
                                            <p:tav tm="100000">
                                              <p:val>
                                                <p:strVal val="#ppt_y"/>
                                              </p:val>
                                            </p:tav>
                                          </p:tavLst>
                                        </p:anim>
                                      </p:childTnLst>
                                    </p:cTn>
                                  </p:par>
                                  <p:par>
                                    <p:cTn id="9" presetID="2" presetClass="entr" presetSubtype="8" accel="4000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250" fill="hold"/>
                                            <p:tgtEl>
                                              <p:spTgt spid="6"/>
                                            </p:tgtEl>
                                            <p:attrNameLst>
                                              <p:attrName>ppt_x</p:attrName>
                                            </p:attrNameLst>
                                          </p:cBhvr>
                                          <p:tavLst>
                                            <p:tav tm="0">
                                              <p:val>
                                                <p:strVal val="0-#ppt_w/2"/>
                                              </p:val>
                                            </p:tav>
                                            <p:tav tm="100000">
                                              <p:val>
                                                <p:strVal val="#ppt_x"/>
                                              </p:val>
                                            </p:tav>
                                          </p:tavLst>
                                        </p:anim>
                                        <p:anim calcmode="lin" valueType="num">
                                          <p:cBhvr additive="base">
                                            <p:cTn id="12" dur="12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3"/>
          <p:cNvSpPr txBox="1"/>
          <p:nvPr/>
        </p:nvSpPr>
        <p:spPr>
          <a:xfrm>
            <a:off x="1055440" y="332656"/>
            <a:ext cx="9623398" cy="645160"/>
          </a:xfrm>
          <a:prstGeom prst="rect">
            <a:avLst/>
          </a:prstGeom>
          <a:noFill/>
        </p:spPr>
        <p:txBody>
          <a:bodyPr wrap="square">
            <a:spAutoFit/>
          </a:bodyPr>
          <a:lstStyle/>
          <a:p>
            <a:pPr>
              <a:defRPr/>
            </a:pPr>
            <a:r>
              <a:rPr lang="zh-CN" altLang="en-US" sz="3600" b="1" dirty="0">
                <a:solidFill>
                  <a:srgbClr val="984807"/>
                </a:solidFill>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二、学校管理干部队伍中存在的主要问题</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14" name="组合 13"/>
          <p:cNvGrpSpPr/>
          <p:nvPr/>
        </p:nvGrpSpPr>
        <p:grpSpPr>
          <a:xfrm>
            <a:off x="1415480" y="1576827"/>
            <a:ext cx="4752528" cy="123981"/>
            <a:chOff x="1487486" y="1841122"/>
            <a:chExt cx="4752528" cy="123981"/>
          </a:xfrm>
        </p:grpSpPr>
        <p:cxnSp>
          <p:nvCxnSpPr>
            <p:cNvPr id="15" name="直接连接符 14"/>
            <p:cNvCxnSpPr/>
            <p:nvPr/>
          </p:nvCxnSpPr>
          <p:spPr>
            <a:xfrm>
              <a:off x="1487486" y="1965103"/>
              <a:ext cx="4752528"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16" name="矩形 15"/>
            <p:cNvSpPr/>
            <p:nvPr/>
          </p:nvSpPr>
          <p:spPr>
            <a:xfrm>
              <a:off x="1487486" y="1841122"/>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17" name="TextBox 560"/>
          <p:cNvSpPr txBox="1"/>
          <p:nvPr/>
        </p:nvSpPr>
        <p:spPr>
          <a:xfrm>
            <a:off x="2120026" y="1169063"/>
            <a:ext cx="3672408" cy="521970"/>
          </a:xfrm>
          <a:prstGeom prst="rect">
            <a:avLst/>
          </a:prstGeom>
          <a:noFill/>
        </p:spPr>
        <p:txBody>
          <a:bodyPr vert="horz"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sz="2800" b="1" dirty="0">
                <a:solidFill>
                  <a:srgbClr val="C00000"/>
                </a:solidFill>
                <a:latin typeface="楷体" panose="02010609060101010101" charset="-122"/>
                <a:ea typeface="楷体" panose="02010609060101010101" charset="-122"/>
                <a:cs typeface="楷体" panose="02010609060101010101" charset="-122"/>
                <a:sym typeface="+mn-lt"/>
              </a:rPr>
              <a:t>5.</a:t>
            </a:r>
            <a:r>
              <a:rPr lang="zh-CN" altLang="en-US" sz="2800" b="1" dirty="0">
                <a:solidFill>
                  <a:srgbClr val="C00000"/>
                </a:solidFill>
                <a:latin typeface="楷体" panose="02010609060101010101" charset="-122"/>
                <a:ea typeface="楷体" panose="02010609060101010101" charset="-122"/>
                <a:cs typeface="楷体" panose="02010609060101010101" charset="-122"/>
                <a:sym typeface="+mn-lt"/>
              </a:rPr>
              <a:t>缺乏执行力</a:t>
            </a:r>
            <a:endParaRPr lang="zh-CN" altLang="en-US" sz="2800" b="1" dirty="0">
              <a:solidFill>
                <a:srgbClr val="C00000"/>
              </a:solidFill>
              <a:latin typeface="楷体" panose="02010609060101010101" charset="-122"/>
              <a:ea typeface="楷体" panose="02010609060101010101" charset="-122"/>
              <a:cs typeface="楷体" panose="02010609060101010101" charset="-122"/>
              <a:sym typeface="+mn-lt"/>
            </a:endParaRPr>
          </a:p>
        </p:txBody>
      </p:sp>
      <p:sp>
        <p:nvSpPr>
          <p:cNvPr id="19" name="圆角矩形 2"/>
          <p:cNvSpPr/>
          <p:nvPr/>
        </p:nvSpPr>
        <p:spPr>
          <a:xfrm>
            <a:off x="1388110" y="2108200"/>
            <a:ext cx="9027795" cy="383540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21" name="矩形 3"/>
          <p:cNvSpPr>
            <a:spLocks noChangeArrowheads="1"/>
          </p:cNvSpPr>
          <p:nvPr/>
        </p:nvSpPr>
        <p:spPr bwMode="auto">
          <a:xfrm>
            <a:off x="1619250" y="2337435"/>
            <a:ext cx="8566150" cy="3337560"/>
          </a:xfrm>
          <a:prstGeom prst="rect">
            <a:avLst/>
          </a:prstGeom>
          <a:noFill/>
          <a:ln w="9525">
            <a:noFill/>
            <a:prstDash val="dash"/>
            <a:miter lim="800000"/>
          </a:ln>
        </p:spPr>
        <p:txBody>
          <a:bodyPr wrap="square">
            <a:spAutoFit/>
          </a:bodyPr>
          <a:lstStyle/>
          <a:p>
            <a:pPr>
              <a:lnSpc>
                <a:spcPct val="129000"/>
              </a:lnSpc>
              <a:spcAft>
                <a:spcPts val="600"/>
              </a:spcAft>
              <a:defRPr/>
            </a:pPr>
            <a:r>
              <a:rPr lang="zh-CN" altLang="en-US" sz="2400" b="1" dirty="0">
                <a:latin typeface="黑体" panose="02010609060101010101" pitchFamily="49" charset="-122"/>
                <a:ea typeface="黑体" panose="02010609060101010101" pitchFamily="49" charset="-122"/>
                <a:cs typeface="+mn-ea"/>
                <a:sym typeface="+mn-lt"/>
              </a:rPr>
              <a:t>    </a:t>
            </a:r>
            <a:r>
              <a:rPr lang="zh-CN" altLang="en-US" sz="2200" b="1" dirty="0">
                <a:latin typeface="仿宋" panose="02010609060101010101" charset="-122"/>
                <a:ea typeface="仿宋" panose="02010609060101010101" charset="-122"/>
                <a:cs typeface="仿宋" panose="02010609060101010101" charset="-122"/>
                <a:sym typeface="+mn-lt"/>
              </a:rPr>
              <a:t>不能在职责范围内处理问题，不敢坚持原则，</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遇到矛盾就上交。</a:t>
            </a:r>
            <a:endParaRPr lang="zh-CN" altLang="en-US" sz="2200" b="1" dirty="0">
              <a:solidFill>
                <a:srgbClr val="7030A0"/>
              </a:solidFill>
              <a:latin typeface="仿宋" panose="02010609060101010101" charset="-122"/>
              <a:ea typeface="仿宋" panose="02010609060101010101" charset="-122"/>
              <a:cs typeface="仿宋" panose="02010609060101010101" charset="-122"/>
              <a:sym typeface="+mn-lt"/>
            </a:endParaRPr>
          </a:p>
          <a:p>
            <a:pPr fontAlgn="auto">
              <a:lnSpc>
                <a:spcPts val="3600"/>
              </a:lnSpc>
              <a:spcBef>
                <a:spcPts val="600"/>
              </a:spcBef>
              <a:spcAft>
                <a:spcPts val="600"/>
              </a:spcAft>
              <a:defRPr/>
            </a:pP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   </a:t>
            </a:r>
            <a:r>
              <a:rPr lang="en-US" altLang="zh-CN" sz="22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时常把自己</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错位成“教师代表”</a:t>
            </a:r>
            <a:r>
              <a:rPr lang="zh-CN" altLang="en-US" sz="2200" b="1" dirty="0">
                <a:latin typeface="仿宋" panose="02010609060101010101" charset="-122"/>
                <a:ea typeface="仿宋" panose="02010609060101010101" charset="-122"/>
                <a:cs typeface="仿宋" panose="02010609060101010101" charset="-122"/>
                <a:sym typeface="+mn-lt"/>
              </a:rPr>
              <a:t>，当老师有</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ts val="3600"/>
              </a:lnSpc>
              <a:spcAft>
                <a:spcPts val="600"/>
              </a:spcAft>
              <a:defRPr/>
            </a:pPr>
            <a:r>
              <a:rPr lang="zh-CN" altLang="en-US" sz="2200" b="1" dirty="0">
                <a:latin typeface="仿宋" panose="02010609060101010101" charset="-122"/>
                <a:ea typeface="仿宋" panose="02010609060101010101" charset="-122"/>
                <a:cs typeface="仿宋" panose="02010609060101010101" charset="-122"/>
                <a:sym typeface="+mn-lt"/>
              </a:rPr>
              <a:t>什么抱怨的时候，</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不积极主动做好疏导和劝解工</a:t>
            </a:r>
            <a:endParaRPr lang="zh-CN" altLang="en-US" sz="2200" b="1" dirty="0">
              <a:solidFill>
                <a:srgbClr val="7030A0"/>
              </a:solidFill>
              <a:latin typeface="仿宋" panose="02010609060101010101" charset="-122"/>
              <a:ea typeface="仿宋" panose="02010609060101010101" charset="-122"/>
              <a:cs typeface="仿宋" panose="02010609060101010101" charset="-122"/>
              <a:sym typeface="+mn-lt"/>
            </a:endParaRPr>
          </a:p>
          <a:p>
            <a:pPr fontAlgn="auto">
              <a:lnSpc>
                <a:spcPts val="3600"/>
              </a:lnSpc>
              <a:spcAft>
                <a:spcPts val="600"/>
              </a:spcAft>
              <a:defRPr/>
            </a:pP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作，</a:t>
            </a:r>
            <a:r>
              <a:rPr lang="zh-CN" altLang="en-US" sz="2200" b="1" dirty="0">
                <a:latin typeface="仿宋" panose="02010609060101010101" charset="-122"/>
                <a:ea typeface="仿宋" panose="02010609060101010101" charset="-122"/>
                <a:cs typeface="仿宋" panose="02010609060101010101" charset="-122"/>
                <a:sym typeface="+mn-lt"/>
              </a:rPr>
              <a:t>而是表示同情，或火上浇油，或说这是某某</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ts val="3600"/>
              </a:lnSpc>
              <a:spcAft>
                <a:spcPts val="600"/>
              </a:spcAft>
              <a:defRPr/>
            </a:pPr>
            <a:r>
              <a:rPr lang="zh-CN" altLang="en-US" sz="2200" b="1" dirty="0">
                <a:latin typeface="仿宋" panose="02010609060101010101" charset="-122"/>
                <a:ea typeface="仿宋" panose="02010609060101010101" charset="-122"/>
                <a:cs typeface="仿宋" panose="02010609060101010101" charset="-122"/>
                <a:sym typeface="+mn-lt"/>
              </a:rPr>
              <a:t>领导定的</a:t>
            </a:r>
            <a:r>
              <a:rPr lang="zh-CN" altLang="en-US" sz="2200" b="1" dirty="0" smtClean="0">
                <a:latin typeface="仿宋" panose="02010609060101010101" charset="-122"/>
                <a:ea typeface="仿宋" panose="02010609060101010101" charset="-122"/>
                <a:cs typeface="仿宋" panose="02010609060101010101" charset="-122"/>
                <a:sym typeface="+mn-lt"/>
              </a:rPr>
              <a:t>，鼓动</a:t>
            </a:r>
            <a:r>
              <a:rPr lang="zh-CN" altLang="en-US" sz="2200" b="1" dirty="0">
                <a:latin typeface="仿宋" panose="02010609060101010101" charset="-122"/>
                <a:ea typeface="仿宋" panose="02010609060101010101" charset="-122"/>
                <a:cs typeface="仿宋" panose="02010609060101010101" charset="-122"/>
                <a:sym typeface="+mn-lt"/>
              </a:rPr>
              <a:t>去找某某领导给以解决，造成</a:t>
            </a:r>
            <a:r>
              <a:rPr lang="zh-CN" altLang="en-US" sz="2200" b="1" dirty="0" smtClean="0">
                <a:latin typeface="仿宋" panose="02010609060101010101" charset="-122"/>
                <a:ea typeface="仿宋" panose="02010609060101010101" charset="-122"/>
                <a:cs typeface="仿宋" panose="02010609060101010101" charset="-122"/>
                <a:sym typeface="+mn-lt"/>
              </a:rPr>
              <a:t>学</a:t>
            </a:r>
            <a:endParaRPr lang="zh-CN" altLang="en-US" sz="2200" b="1" dirty="0" smtClean="0">
              <a:latin typeface="仿宋" panose="02010609060101010101" charset="-122"/>
              <a:ea typeface="仿宋" panose="02010609060101010101" charset="-122"/>
              <a:cs typeface="仿宋" panose="02010609060101010101" charset="-122"/>
              <a:sym typeface="+mn-lt"/>
            </a:endParaRPr>
          </a:p>
          <a:p>
            <a:pPr fontAlgn="auto">
              <a:lnSpc>
                <a:spcPts val="3600"/>
              </a:lnSpc>
              <a:spcAft>
                <a:spcPts val="600"/>
              </a:spcAft>
              <a:defRPr/>
            </a:pPr>
            <a:r>
              <a:rPr lang="zh-CN" altLang="en-US" sz="2200" b="1" dirty="0" smtClean="0">
                <a:latin typeface="仿宋" panose="02010609060101010101" charset="-122"/>
                <a:ea typeface="仿宋" panose="02010609060101010101" charset="-122"/>
                <a:cs typeface="仿宋" panose="02010609060101010101" charset="-122"/>
                <a:sym typeface="+mn-lt"/>
              </a:rPr>
              <a:t>校领导</a:t>
            </a:r>
            <a:r>
              <a:rPr lang="zh-CN" altLang="en-US" sz="2200" b="1" dirty="0">
                <a:latin typeface="仿宋" panose="02010609060101010101" charset="-122"/>
                <a:ea typeface="仿宋" panose="02010609060101010101" charset="-122"/>
                <a:cs typeface="仿宋" panose="02010609060101010101" charset="-122"/>
                <a:sym typeface="+mn-lt"/>
              </a:rPr>
              <a:t>工作的被动。</a:t>
            </a:r>
            <a:endParaRPr lang="zh-CN" altLang="en-US" sz="2200" b="1" dirty="0">
              <a:latin typeface="仿宋" panose="02010609060101010101" charset="-122"/>
              <a:ea typeface="仿宋" panose="02010609060101010101" charset="-122"/>
              <a:cs typeface="仿宋" panose="02010609060101010101" charset="-122"/>
              <a:sym typeface="+mn-lt"/>
            </a:endParaRPr>
          </a:p>
        </p:txBody>
      </p:sp>
      <p:pic>
        <p:nvPicPr>
          <p:cNvPr id="9" name="图片 8"/>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931150" y="3683635"/>
            <a:ext cx="2139950" cy="1991360"/>
          </a:xfrm>
          <a:prstGeom prst="round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21"/>
                                        </p:tgtEl>
                                        <p:attrNameLst>
                                          <p:attrName>style.visibility</p:attrName>
                                        </p:attrNameLst>
                                      </p:cBhvr>
                                      <p:to>
                                        <p:strVal val="visible"/>
                                      </p:to>
                                    </p:set>
                                    <p:animScale>
                                      <p:cBhvr>
                                        <p:cTn id="10" dur="1000" decel="50000" fill="hold">
                                          <p:stCondLst>
                                            <p:cond delay="0"/>
                                          </p:stCondLst>
                                        </p:cTn>
                                        <p:tgtEl>
                                          <p:spTgt spid="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21"/>
                                        </p:tgtEl>
                                        <p:attrNameLst>
                                          <p:attrName>ppt_x</p:attrName>
                                          <p:attrName>ppt_y</p:attrName>
                                        </p:attrNameLst>
                                      </p:cBhvr>
                                    </p:animMotion>
                                    <p:animEffect transition="in" filter="fade">
                                      <p:cBhvr>
                                        <p:cTn id="12"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5370" y="1353185"/>
            <a:ext cx="9919335" cy="463169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pic>
        <p:nvPicPr>
          <p:cNvPr id="2" name="图片 1" descr="习近平"/>
          <p:cNvPicPr>
            <a:picLocks noChangeAspect="1"/>
          </p:cNvPicPr>
          <p:nvPr/>
        </p:nvPicPr>
        <p:blipFill>
          <a:blip r:embed="rId1"/>
          <a:stretch>
            <a:fillRect/>
          </a:stretch>
        </p:blipFill>
        <p:spPr>
          <a:xfrm flipH="1">
            <a:off x="1552575" y="1756410"/>
            <a:ext cx="1901190" cy="1797685"/>
          </a:xfrm>
          <a:prstGeom prst="ellipse">
            <a:avLst/>
          </a:prstGeom>
        </p:spPr>
      </p:pic>
      <p:sp>
        <p:nvSpPr>
          <p:cNvPr id="15" name="矩形 3"/>
          <p:cNvSpPr>
            <a:spLocks noChangeArrowheads="1"/>
          </p:cNvSpPr>
          <p:nvPr/>
        </p:nvSpPr>
        <p:spPr bwMode="auto">
          <a:xfrm>
            <a:off x="3622675" y="1446530"/>
            <a:ext cx="6944360" cy="1890395"/>
          </a:xfrm>
          <a:prstGeom prst="rect">
            <a:avLst/>
          </a:prstGeom>
          <a:noFill/>
          <a:ln w="9525">
            <a:noFill/>
            <a:prstDash val="dash"/>
            <a:miter lim="800000"/>
          </a:ln>
        </p:spPr>
        <p:txBody>
          <a:bodyPr wrap="square">
            <a:spAutoFit/>
          </a:bodyPr>
          <a:lstStyle/>
          <a:p>
            <a:pPr algn="just">
              <a:lnSpc>
                <a:spcPct val="130000"/>
              </a:lnSpc>
              <a:defRPr/>
            </a:pPr>
            <a:r>
              <a:rPr lang="en-US" altLang="zh-CN" sz="24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习近平总书记强调：</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“面对复杂形势和艰巨任务，                         我们要在危机中育先机、于变局中开新局，干部特别是年轻干部要提高政治能力、调查研究能力、科学决策能力、改革攻坚能力、应急处突能力、群众工作能力，抓</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sp>
        <p:nvSpPr>
          <p:cNvPr id="6" name="矩形 3"/>
          <p:cNvSpPr>
            <a:spLocks noChangeArrowheads="1"/>
          </p:cNvSpPr>
          <p:nvPr/>
        </p:nvSpPr>
        <p:spPr bwMode="auto">
          <a:xfrm>
            <a:off x="2402205" y="3334385"/>
            <a:ext cx="8277225" cy="2367280"/>
          </a:xfrm>
          <a:prstGeom prst="rect">
            <a:avLst/>
          </a:prstGeom>
          <a:noFill/>
          <a:ln w="9525">
            <a:noFill/>
            <a:prstDash val="dash"/>
            <a:miter lim="800000"/>
          </a:ln>
        </p:spPr>
        <p:txBody>
          <a:bodyPr wrap="square">
            <a:spAutoFit/>
          </a:bodyPr>
          <a:lstStyle/>
          <a:p>
            <a:pPr>
              <a:lnSpc>
                <a:spcPct val="130000"/>
              </a:lnSpc>
              <a:defRPr/>
            </a:pP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        </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落实能力，勇于直面问题，想干事、能干事、干成事，不断解决问题、破解难题。”</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ct val="13000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    习近平总书记强调的</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提高七种能力</a:t>
            </a:r>
            <a:r>
              <a:rPr lang="zh-CN" altLang="en-US" sz="2200" b="1" dirty="0">
                <a:latin typeface="仿宋" panose="02010609060101010101" charset="-122"/>
                <a:ea typeface="仿宋" panose="02010609060101010101" charset="-122"/>
                <a:cs typeface="仿宋" panose="02010609060101010101" charset="-122"/>
                <a:sym typeface="+mn-lt"/>
              </a:rPr>
              <a:t>，是着眼于新形势新任务，对干部特别是年轻干部提出的明确要求，针对的就是当下一些干部所欠缺的地方，具有重大的现实意义和深远的历史意义。</a:t>
            </a:r>
            <a:endParaRPr lang="zh-CN" altLang="en-US" sz="2200" b="1" dirty="0">
              <a:latin typeface="宋体" panose="02010600030101010101" pitchFamily="2" charset="-122"/>
              <a:ea typeface="宋体" panose="02010600030101010101" pitchFamily="2"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Scale>
                                      <p:cBhvr>
                                        <p:cTn id="10"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5"/>
                                        </p:tgtEl>
                                        <p:attrNameLst>
                                          <p:attrName>ppt_x</p:attrName>
                                          <p:attrName>ppt_y</p:attrName>
                                        </p:attrNameLst>
                                      </p:cBhvr>
                                    </p:animMotion>
                                    <p:animEffect transition="in" filter="fade">
                                      <p:cBhvr>
                                        <p:cTn id="12" dur="1000"/>
                                        <p:tgtEl>
                                          <p:spTgt spid="15"/>
                                        </p:tgtEl>
                                      </p:cBhvr>
                                    </p:animEffect>
                                  </p:childTnLst>
                                </p:cTn>
                              </p:par>
                              <p:par>
                                <p:cTn id="13" presetID="52"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Scale>
                                      <p:cBhvr>
                                        <p:cTn id="15"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6" dur="1000" decel="50000" fill="hold">
                                          <p:stCondLst>
                                            <p:cond delay="0"/>
                                          </p:stCondLst>
                                        </p:cTn>
                                        <p:tgtEl>
                                          <p:spTgt spid="6"/>
                                        </p:tgtEl>
                                        <p:attrNameLst>
                                          <p:attrName>ppt_x</p:attrName>
                                          <p:attrName>ppt_y</p:attrName>
                                        </p:attrNameLst>
                                      </p:cBhvr>
                                    </p:animMotion>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41985" y="1127760"/>
            <a:ext cx="10678160" cy="495427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055370" y="1339850"/>
            <a:ext cx="9951720" cy="4529455"/>
          </a:xfrm>
          <a:prstGeom prst="rect">
            <a:avLst/>
          </a:prstGeom>
          <a:noFill/>
          <a:ln w="9525">
            <a:noFill/>
            <a:prstDash val="dash"/>
            <a:miter lim="800000"/>
          </a:ln>
        </p:spPr>
        <p:txBody>
          <a:bodyPr wrap="square">
            <a:spAutoFit/>
          </a:bodyPr>
          <a:lstStyle/>
          <a:p>
            <a:pPr>
              <a:lnSpc>
                <a:spcPct val="130000"/>
              </a:lnSpc>
              <a:defRPr/>
            </a:pPr>
            <a:r>
              <a:rPr lang="zh-CN" altLang="en-US" sz="2400" b="1" dirty="0">
                <a:latin typeface="宋体" panose="02010600030101010101" pitchFamily="2" charset="-122"/>
                <a:ea typeface="宋体" panose="02010600030101010101" pitchFamily="2" charset="-122"/>
                <a:cs typeface="+mn-ea"/>
                <a:sym typeface="+mn-lt"/>
              </a:rPr>
              <a:t>    </a:t>
            </a:r>
            <a:r>
              <a:rPr lang="zh-CN" altLang="en-US" sz="2200" b="1" dirty="0">
                <a:latin typeface="仿宋" panose="02010609060101010101" charset="-122"/>
                <a:ea typeface="仿宋" panose="02010609060101010101" charset="-122"/>
                <a:cs typeface="仿宋" panose="02010609060101010101" charset="-122"/>
                <a:sym typeface="+mn-lt"/>
              </a:rPr>
              <a:t>想干事是愿望，能干事是勇气，干成事是能力。解决问题、破解难题，能力是关键。</a:t>
            </a:r>
            <a:endParaRPr lang="en-US" altLang="zh-CN" sz="2200" b="1" dirty="0">
              <a:latin typeface="仿宋" panose="02010609060101010101" charset="-122"/>
              <a:ea typeface="仿宋" panose="02010609060101010101" charset="-122"/>
              <a:cs typeface="仿宋" panose="02010609060101010101" charset="-122"/>
              <a:sym typeface="+mn-lt"/>
            </a:endParaRPr>
          </a:p>
          <a:p>
            <a:pPr>
              <a:lnSpc>
                <a:spcPct val="130000"/>
              </a:lnSpc>
              <a:defRPr/>
            </a:pPr>
            <a:r>
              <a:rPr lang="en-US" altLang="zh-CN" sz="2200" b="1" dirty="0">
                <a:latin typeface="仿宋" panose="02010609060101010101" charset="-122"/>
                <a:ea typeface="仿宋" panose="02010609060101010101" charset="-122"/>
                <a:cs typeface="仿宋" panose="02010609060101010101" charset="-122"/>
                <a:sym typeface="+mn-lt"/>
              </a:rPr>
              <a:t>    </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七种能力，</a:t>
            </a:r>
            <a:r>
              <a:rPr lang="zh-CN" altLang="en-US" sz="2200" b="1" dirty="0">
                <a:latin typeface="仿宋" panose="02010609060101010101" charset="-122"/>
                <a:ea typeface="仿宋" panose="02010609060101010101" charset="-122"/>
                <a:cs typeface="仿宋" panose="02010609060101010101" charset="-122"/>
                <a:sym typeface="+mn-lt"/>
              </a:rPr>
              <a:t>是干部解决实际问题的基础和保障。</a:t>
            </a:r>
            <a:endParaRPr lang="en-US" altLang="zh-CN" sz="2200" b="1" dirty="0">
              <a:latin typeface="仿宋" panose="02010609060101010101" charset="-122"/>
              <a:ea typeface="仿宋" panose="02010609060101010101" charset="-122"/>
              <a:cs typeface="仿宋" panose="02010609060101010101" charset="-122"/>
              <a:sym typeface="+mn-lt"/>
            </a:endParaRPr>
          </a:p>
          <a:p>
            <a:pPr marL="1250950" lvl="3" indent="-528955">
              <a:lnSpc>
                <a:spcPct val="130000"/>
              </a:lnSpc>
              <a:buFont typeface="Wingdings" panose="05000000000000000000" pitchFamily="2" charset="2"/>
              <a:buChar char="u"/>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政治能力</a:t>
            </a:r>
            <a:r>
              <a:rPr lang="zh-CN" altLang="en-US" sz="2200" b="1" dirty="0">
                <a:latin typeface="仿宋" panose="02010609060101010101" charset="-122"/>
                <a:ea typeface="仿宋" panose="02010609060101010101" charset="-122"/>
                <a:cs typeface="仿宋" panose="02010609060101010101" charset="-122"/>
                <a:sym typeface="+mn-lt"/>
              </a:rPr>
              <a:t>是第一位的，是核心能力；</a:t>
            </a:r>
            <a:endParaRPr lang="en-US" altLang="zh-CN" sz="2200" b="1" dirty="0">
              <a:latin typeface="仿宋" panose="02010609060101010101" charset="-122"/>
              <a:ea typeface="仿宋" panose="02010609060101010101" charset="-122"/>
              <a:cs typeface="仿宋" panose="02010609060101010101" charset="-122"/>
              <a:sym typeface="+mn-lt"/>
            </a:endParaRPr>
          </a:p>
          <a:p>
            <a:pPr marL="1250950" lvl="3" indent="-528955">
              <a:lnSpc>
                <a:spcPct val="130000"/>
              </a:lnSpc>
              <a:buFont typeface="Wingdings" panose="05000000000000000000" pitchFamily="2" charset="2"/>
              <a:buChar char="u"/>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调查研究能力</a:t>
            </a:r>
            <a:r>
              <a:rPr lang="zh-CN" altLang="en-US" sz="2200" b="1" dirty="0">
                <a:latin typeface="仿宋" panose="02010609060101010101" charset="-122"/>
                <a:ea typeface="仿宋" panose="02010609060101010101" charset="-122"/>
                <a:cs typeface="仿宋" panose="02010609060101010101" charset="-122"/>
                <a:sym typeface="+mn-lt"/>
              </a:rPr>
              <a:t>是基本功，也是基本素质；</a:t>
            </a:r>
            <a:endParaRPr lang="en-US" altLang="zh-CN" sz="2200" b="1" dirty="0">
              <a:latin typeface="仿宋" panose="02010609060101010101" charset="-122"/>
              <a:ea typeface="仿宋" panose="02010609060101010101" charset="-122"/>
              <a:cs typeface="仿宋" panose="02010609060101010101" charset="-122"/>
              <a:sym typeface="+mn-lt"/>
            </a:endParaRPr>
          </a:p>
          <a:p>
            <a:pPr marL="1250950" lvl="3" indent="-528955">
              <a:lnSpc>
                <a:spcPct val="130000"/>
              </a:lnSpc>
              <a:buFont typeface="Wingdings" panose="05000000000000000000" pitchFamily="2" charset="2"/>
              <a:buChar char="u"/>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科学决策体现工作能力</a:t>
            </a:r>
            <a:r>
              <a:rPr lang="zh-CN" altLang="en-US" sz="2200" b="1" dirty="0">
                <a:latin typeface="仿宋" panose="02010609060101010101" charset="-122"/>
                <a:ea typeface="仿宋" panose="02010609060101010101" charset="-122"/>
                <a:cs typeface="仿宋" panose="02010609060101010101" charset="-122"/>
                <a:sym typeface="+mn-lt"/>
              </a:rPr>
              <a:t>，直接关乎决策效果；</a:t>
            </a:r>
            <a:endParaRPr lang="en-US" altLang="zh-CN" sz="2200" b="1" dirty="0">
              <a:latin typeface="仿宋" panose="02010609060101010101" charset="-122"/>
              <a:ea typeface="仿宋" panose="02010609060101010101" charset="-122"/>
              <a:cs typeface="仿宋" panose="02010609060101010101" charset="-122"/>
              <a:sym typeface="+mn-lt"/>
            </a:endParaRPr>
          </a:p>
          <a:p>
            <a:pPr marL="1250950" lvl="3" indent="-528955">
              <a:lnSpc>
                <a:spcPct val="130000"/>
              </a:lnSpc>
              <a:buFont typeface="Wingdings" panose="05000000000000000000" pitchFamily="2" charset="2"/>
              <a:buChar char="u"/>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改革攻坚能力</a:t>
            </a:r>
            <a:r>
              <a:rPr lang="zh-CN" altLang="en-US" sz="2200" b="1" dirty="0">
                <a:latin typeface="仿宋" panose="02010609060101010101" charset="-122"/>
                <a:ea typeface="仿宋" panose="02010609060101010101" charset="-122"/>
                <a:cs typeface="仿宋" panose="02010609060101010101" charset="-122"/>
                <a:sym typeface="+mn-lt"/>
              </a:rPr>
              <a:t>彰显担当意识与开拓精神；</a:t>
            </a:r>
            <a:endParaRPr lang="en-US" altLang="zh-CN" sz="2200" b="1" dirty="0">
              <a:latin typeface="仿宋" panose="02010609060101010101" charset="-122"/>
              <a:ea typeface="仿宋" panose="02010609060101010101" charset="-122"/>
              <a:cs typeface="仿宋" panose="02010609060101010101" charset="-122"/>
              <a:sym typeface="+mn-lt"/>
            </a:endParaRPr>
          </a:p>
          <a:p>
            <a:pPr marL="1250950" lvl="3" indent="-528955">
              <a:lnSpc>
                <a:spcPct val="130000"/>
              </a:lnSpc>
              <a:buFont typeface="Wingdings" panose="05000000000000000000" pitchFamily="2" charset="2"/>
              <a:buChar char="u"/>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应急处突能力</a:t>
            </a:r>
            <a:r>
              <a:rPr lang="zh-CN" altLang="en-US" sz="2200" b="1" dirty="0">
                <a:latin typeface="仿宋" panose="02010609060101010101" charset="-122"/>
                <a:ea typeface="仿宋" panose="02010609060101010101" charset="-122"/>
                <a:cs typeface="仿宋" panose="02010609060101010101" charset="-122"/>
                <a:sym typeface="+mn-lt"/>
              </a:rPr>
              <a:t>考验干部坚持原则能力与应变水平；</a:t>
            </a:r>
            <a:endParaRPr lang="en-US" altLang="zh-CN" sz="2200" b="1" dirty="0">
              <a:latin typeface="仿宋" panose="02010609060101010101" charset="-122"/>
              <a:ea typeface="仿宋" panose="02010609060101010101" charset="-122"/>
              <a:cs typeface="仿宋" panose="02010609060101010101" charset="-122"/>
              <a:sym typeface="+mn-lt"/>
            </a:endParaRPr>
          </a:p>
          <a:p>
            <a:pPr marL="1250950" lvl="3" indent="-528955">
              <a:lnSpc>
                <a:spcPct val="130000"/>
              </a:lnSpc>
              <a:buFont typeface="Wingdings" panose="05000000000000000000" pitchFamily="2" charset="2"/>
              <a:buChar char="u"/>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群众工作能力</a:t>
            </a:r>
            <a:r>
              <a:rPr lang="zh-CN" altLang="en-US" sz="2200" b="1" dirty="0">
                <a:latin typeface="仿宋" panose="02010609060101010101" charset="-122"/>
                <a:ea typeface="仿宋" panose="02010609060101010101" charset="-122"/>
                <a:cs typeface="仿宋" panose="02010609060101010101" charset="-122"/>
                <a:sym typeface="+mn-lt"/>
              </a:rPr>
              <a:t>是看家本领；</a:t>
            </a:r>
            <a:endParaRPr lang="en-US" altLang="zh-CN" sz="2200" b="1" dirty="0">
              <a:latin typeface="仿宋" panose="02010609060101010101" charset="-122"/>
              <a:ea typeface="仿宋" panose="02010609060101010101" charset="-122"/>
              <a:cs typeface="仿宋" panose="02010609060101010101" charset="-122"/>
              <a:sym typeface="+mn-lt"/>
            </a:endParaRPr>
          </a:p>
          <a:p>
            <a:pPr marL="1250950" lvl="3" indent="-528955">
              <a:lnSpc>
                <a:spcPct val="130000"/>
              </a:lnSpc>
              <a:buFont typeface="Wingdings" panose="05000000000000000000" pitchFamily="2" charset="2"/>
              <a:buChar char="u"/>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抓落实能力</a:t>
            </a:r>
            <a:r>
              <a:rPr lang="zh-CN" altLang="en-US" sz="2200" b="1" dirty="0">
                <a:latin typeface="仿宋" panose="02010609060101010101" charset="-122"/>
                <a:ea typeface="仿宋" panose="02010609060101010101" charset="-122"/>
                <a:cs typeface="仿宋" panose="02010609060101010101" charset="-122"/>
                <a:sym typeface="+mn-lt"/>
              </a:rPr>
              <a:t>是根本，工作实效关键看落实。</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994140" y="3849370"/>
            <a:ext cx="2096770" cy="187896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641985" y="1127760"/>
            <a:ext cx="6508472" cy="52832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055370" y="1086485"/>
            <a:ext cx="7640320" cy="610870"/>
          </a:xfrm>
          <a:prstGeom prst="rect">
            <a:avLst/>
          </a:prstGeom>
          <a:noFill/>
          <a:ln w="9525">
            <a:noFill/>
            <a:prstDash val="dash"/>
            <a:miter lim="800000"/>
          </a:ln>
        </p:spPr>
        <p:txBody>
          <a:bodyPr wrap="square">
            <a:spAutoFit/>
          </a:bodyPr>
          <a:lstStyle/>
          <a:p>
            <a:pPr>
              <a:lnSpc>
                <a:spcPct val="130000"/>
              </a:lnSpc>
              <a:defRPr/>
            </a:pPr>
            <a:r>
              <a:rPr lang="zh-CN" altLang="en-US" sz="2600" b="1" dirty="0">
                <a:gradFill>
                  <a:gsLst>
                    <a:gs pos="0">
                      <a:srgbClr val="012D86"/>
                    </a:gs>
                    <a:gs pos="100000">
                      <a:srgbClr val="0E2557"/>
                    </a:gs>
                  </a:gsLst>
                  <a:lin scaled="0"/>
                </a:gradFill>
                <a:latin typeface="楷体" panose="02010609060101010101" charset="-122"/>
                <a:ea typeface="楷体" panose="02010609060101010101" charset="-122"/>
                <a:cs typeface="+mn-ea"/>
                <a:sym typeface="+mn-lt"/>
              </a:rPr>
              <a:t>要着力提高管理干部的如下素质和能力：</a:t>
            </a:r>
            <a:endParaRPr lang="zh-CN" altLang="en-US" sz="2600" b="1" dirty="0">
              <a:gradFill>
                <a:gsLst>
                  <a:gs pos="0">
                    <a:srgbClr val="012D86"/>
                  </a:gs>
                  <a:gs pos="100000">
                    <a:srgbClr val="0E2557"/>
                  </a:gs>
                </a:gsLst>
                <a:lin scaled="0"/>
              </a:gradFill>
              <a:latin typeface="楷体" panose="02010609060101010101" charset="-122"/>
              <a:ea typeface="楷体"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sp>
        <p:nvSpPr>
          <p:cNvPr id="7" name="Dark Gray"/>
          <p:cNvSpPr/>
          <p:nvPr/>
        </p:nvSpPr>
        <p:spPr bwMode="auto">
          <a:xfrm>
            <a:off x="3622065" y="1772227"/>
            <a:ext cx="7056784" cy="576064"/>
          </a:xfrm>
          <a:prstGeom prst="roundRect">
            <a:avLst>
              <a:gd name="adj" fmla="val 26455"/>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txBody>
          <a:bodyPr vert="horz" wrap="square" lIns="68583" tIns="34292" rIns="68583" bIns="34292" numCol="1" rtlCol="0" anchor="ctr" anchorCtr="0" compatLnSpc="1"/>
          <a:lstStyle/>
          <a:p>
            <a:pPr indent="457200" defTabSz="685800" fontAlgn="base">
              <a:spcBef>
                <a:spcPct val="0"/>
              </a:spcBef>
              <a:spcAft>
                <a:spcPct val="0"/>
              </a:spcAft>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第一 ，要加强学习，提高政策理论水平。</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8" name="Dark Gray"/>
          <p:cNvSpPr/>
          <p:nvPr/>
        </p:nvSpPr>
        <p:spPr bwMode="auto">
          <a:xfrm>
            <a:off x="3622065" y="2427184"/>
            <a:ext cx="7056784" cy="576064"/>
          </a:xfrm>
          <a:prstGeom prst="roundRect">
            <a:avLst>
              <a:gd name="adj" fmla="val 26455"/>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txBody>
          <a:bodyPr vert="horz" wrap="square" lIns="68583" tIns="34292" rIns="68583" bIns="34292" numCol="1" rtlCol="0" anchor="ctr" anchorCtr="0" compatLnSpc="1"/>
          <a:lstStyle/>
          <a:p>
            <a:pPr indent="457200" defTabSz="685800" fontAlgn="base">
              <a:spcBef>
                <a:spcPct val="0"/>
              </a:spcBef>
              <a:spcAft>
                <a:spcPct val="0"/>
              </a:spcAft>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第二，要加强团结，提高战斗力。</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9" name="Dark Gray"/>
          <p:cNvSpPr/>
          <p:nvPr/>
        </p:nvSpPr>
        <p:spPr bwMode="auto">
          <a:xfrm>
            <a:off x="3622065" y="3082141"/>
            <a:ext cx="7056784" cy="576064"/>
          </a:xfrm>
          <a:prstGeom prst="roundRect">
            <a:avLst>
              <a:gd name="adj" fmla="val 26455"/>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txBody>
          <a:bodyPr vert="horz" wrap="square" lIns="68583" tIns="34292" rIns="68583" bIns="34292" numCol="1" rtlCol="0" anchor="ctr" anchorCtr="0" compatLnSpc="1"/>
          <a:lstStyle/>
          <a:p>
            <a:pPr indent="457200" defTabSz="685800" fontAlgn="base">
              <a:spcBef>
                <a:spcPct val="0"/>
              </a:spcBef>
              <a:spcAft>
                <a:spcPct val="0"/>
              </a:spcAft>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第三，要加强思想政治工作，提高凝聚力。</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0" name="Dark Gray"/>
          <p:cNvSpPr/>
          <p:nvPr/>
        </p:nvSpPr>
        <p:spPr bwMode="auto">
          <a:xfrm>
            <a:off x="3622065" y="3747258"/>
            <a:ext cx="7056784" cy="576064"/>
          </a:xfrm>
          <a:prstGeom prst="roundRect">
            <a:avLst>
              <a:gd name="adj" fmla="val 26455"/>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txBody>
          <a:bodyPr vert="horz" wrap="square" lIns="68583" tIns="34292" rIns="68583" bIns="34292" numCol="1" rtlCol="0" anchor="ctr" anchorCtr="0" compatLnSpc="1"/>
          <a:lstStyle/>
          <a:p>
            <a:pPr indent="457200" defTabSz="685800" fontAlgn="base">
              <a:spcBef>
                <a:spcPct val="0"/>
              </a:spcBef>
              <a:spcAft>
                <a:spcPct val="0"/>
              </a:spcAft>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第四，要有宽广的胸怀，增强大局观。</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1" name="Dark Gray"/>
          <p:cNvSpPr/>
          <p:nvPr/>
        </p:nvSpPr>
        <p:spPr bwMode="auto">
          <a:xfrm>
            <a:off x="3622065" y="4412375"/>
            <a:ext cx="7056784" cy="576064"/>
          </a:xfrm>
          <a:prstGeom prst="roundRect">
            <a:avLst>
              <a:gd name="adj" fmla="val 26455"/>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txBody>
          <a:bodyPr vert="horz" wrap="square" lIns="68583" tIns="34292" rIns="68583" bIns="34292" numCol="1" rtlCol="0" anchor="ctr" anchorCtr="0" compatLnSpc="1"/>
          <a:lstStyle/>
          <a:p>
            <a:pPr indent="457200" defTabSz="685800" fontAlgn="base">
              <a:spcBef>
                <a:spcPct val="0"/>
              </a:spcBef>
              <a:spcAft>
                <a:spcPct val="0"/>
              </a:spcAft>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第五，要改进工作方式方法，提高执行力。</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2" name="Dark Gray"/>
          <p:cNvSpPr/>
          <p:nvPr/>
        </p:nvSpPr>
        <p:spPr bwMode="auto">
          <a:xfrm>
            <a:off x="3622065" y="5076222"/>
            <a:ext cx="7056784" cy="576064"/>
          </a:xfrm>
          <a:prstGeom prst="roundRect">
            <a:avLst>
              <a:gd name="adj" fmla="val 26455"/>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txBody>
          <a:bodyPr vert="horz" wrap="square" lIns="68583" tIns="34292" rIns="68583" bIns="34292" numCol="1" rtlCol="0" anchor="ctr" anchorCtr="0" compatLnSpc="1"/>
          <a:lstStyle/>
          <a:p>
            <a:pPr indent="457200" defTabSz="685800" fontAlgn="base">
              <a:spcBef>
                <a:spcPct val="0"/>
              </a:spcBef>
              <a:spcAft>
                <a:spcPct val="0"/>
              </a:spcAft>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第六，要增强服务意识，弘扬奉献精神。</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sp>
        <p:nvSpPr>
          <p:cNvPr id="14" name="Dark Gray"/>
          <p:cNvSpPr/>
          <p:nvPr/>
        </p:nvSpPr>
        <p:spPr bwMode="auto">
          <a:xfrm>
            <a:off x="3622065" y="5712126"/>
            <a:ext cx="7056784" cy="576064"/>
          </a:xfrm>
          <a:prstGeom prst="roundRect">
            <a:avLst>
              <a:gd name="adj" fmla="val 26455"/>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txBody>
          <a:bodyPr vert="horz" wrap="square" lIns="68583" tIns="34292" rIns="68583" bIns="34292" numCol="1" rtlCol="0" anchor="ctr" anchorCtr="0" compatLnSpc="1"/>
          <a:lstStyle/>
          <a:p>
            <a:pPr indent="457200" defTabSz="685800" fontAlgn="base">
              <a:spcBef>
                <a:spcPct val="0"/>
              </a:spcBef>
              <a:spcAft>
                <a:spcPct val="0"/>
              </a:spcAft>
            </a:pPr>
            <a:r>
              <a:rPr lang="zh-CN" altLang="en-US" b="1" dirty="0">
                <a:solidFill>
                  <a:schemeClr val="bg1"/>
                </a:solidFill>
                <a:latin typeface="微软雅黑" panose="020B0503020204020204" pitchFamily="34" charset="-122"/>
                <a:ea typeface="微软雅黑" panose="020B0503020204020204" pitchFamily="34" charset="-122"/>
                <a:cs typeface="+mn-ea"/>
                <a:sym typeface="+mn-lt"/>
              </a:rPr>
              <a:t>第七，要有敬畏之心，做遵章守纪的表率。</a:t>
            </a:r>
            <a:endParaRPr lang="zh-CN" altLang="en-US" b="1" dirty="0">
              <a:solidFill>
                <a:schemeClr val="bg1"/>
              </a:solidFill>
              <a:latin typeface="微软雅黑" panose="020B0503020204020204" pitchFamily="34" charset="-122"/>
              <a:ea typeface="微软雅黑" panose="020B0503020204020204" pitchFamily="34" charset="-122"/>
              <a:cs typeface="+mn-ea"/>
              <a:sym typeface="+mn-lt"/>
            </a:endParaRPr>
          </a:p>
        </p:txBody>
      </p:sp>
      <p:pic>
        <p:nvPicPr>
          <p:cNvPr id="5" name="图片 4"/>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48995" y="2500630"/>
            <a:ext cx="2245995" cy="244729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53" presetClass="entr" presetSubtype="16"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500" fill="hold"/>
                                        <p:tgtEl>
                                          <p:spTgt spid="7"/>
                                        </p:tgtEl>
                                        <p:attrNameLst>
                                          <p:attrName>ppt_w</p:attrName>
                                        </p:attrNameLst>
                                      </p:cBhvr>
                                      <p:tavLst>
                                        <p:tav tm="0">
                                          <p:val>
                                            <p:fltVal val="0"/>
                                          </p:val>
                                        </p:tav>
                                        <p:tav tm="100000">
                                          <p:val>
                                            <p:strVal val="#ppt_w"/>
                                          </p:val>
                                        </p:tav>
                                      </p:tavLst>
                                    </p:anim>
                                    <p:anim calcmode="lin" valueType="num">
                                      <p:cBhvr>
                                        <p:cTn id="16" dur="500" fill="hold"/>
                                        <p:tgtEl>
                                          <p:spTgt spid="7"/>
                                        </p:tgtEl>
                                        <p:attrNameLst>
                                          <p:attrName>ppt_h</p:attrName>
                                        </p:attrNameLst>
                                      </p:cBhvr>
                                      <p:tavLst>
                                        <p:tav tm="0">
                                          <p:val>
                                            <p:fltVal val="0"/>
                                          </p:val>
                                        </p:tav>
                                        <p:tav tm="100000">
                                          <p:val>
                                            <p:strVal val="#ppt_h"/>
                                          </p:val>
                                        </p:tav>
                                      </p:tavLst>
                                    </p:anim>
                                    <p:animEffect transition="in" filter="fade">
                                      <p:cBhvr>
                                        <p:cTn id="17" dur="500"/>
                                        <p:tgtEl>
                                          <p:spTgt spid="7"/>
                                        </p:tgtEl>
                                      </p:cBhvr>
                                    </p:animEffect>
                                  </p:childTnLst>
                                </p:cTn>
                              </p:par>
                              <p:par>
                                <p:cTn id="18" presetID="53" presetClass="entr" presetSubtype="16"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p:cTn id="20" dur="500" fill="hold"/>
                                        <p:tgtEl>
                                          <p:spTgt spid="8"/>
                                        </p:tgtEl>
                                        <p:attrNameLst>
                                          <p:attrName>ppt_w</p:attrName>
                                        </p:attrNameLst>
                                      </p:cBhvr>
                                      <p:tavLst>
                                        <p:tav tm="0">
                                          <p:val>
                                            <p:fltVal val="0"/>
                                          </p:val>
                                        </p:tav>
                                        <p:tav tm="100000">
                                          <p:val>
                                            <p:strVal val="#ppt_w"/>
                                          </p:val>
                                        </p:tav>
                                      </p:tavLst>
                                    </p:anim>
                                    <p:anim calcmode="lin" valueType="num">
                                      <p:cBhvr>
                                        <p:cTn id="21" dur="500" fill="hold"/>
                                        <p:tgtEl>
                                          <p:spTgt spid="8"/>
                                        </p:tgtEl>
                                        <p:attrNameLst>
                                          <p:attrName>ppt_h</p:attrName>
                                        </p:attrNameLst>
                                      </p:cBhvr>
                                      <p:tavLst>
                                        <p:tav tm="0">
                                          <p:val>
                                            <p:fltVal val="0"/>
                                          </p:val>
                                        </p:tav>
                                        <p:tav tm="100000">
                                          <p:val>
                                            <p:strVal val="#ppt_h"/>
                                          </p:val>
                                        </p:tav>
                                      </p:tavLst>
                                    </p:anim>
                                    <p:animEffect transition="in" filter="fade">
                                      <p:cBhvr>
                                        <p:cTn id="22" dur="500"/>
                                        <p:tgtEl>
                                          <p:spTgt spid="8"/>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10"/>
                                        </p:tgtEl>
                                        <p:attrNameLst>
                                          <p:attrName>style.visibility</p:attrName>
                                        </p:attrNameLst>
                                      </p:cBhvr>
                                      <p:to>
                                        <p:strVal val="visible"/>
                                      </p:to>
                                    </p:set>
                                    <p:anim calcmode="lin" valueType="num">
                                      <p:cBhvr>
                                        <p:cTn id="30" dur="500" fill="hold"/>
                                        <p:tgtEl>
                                          <p:spTgt spid="10"/>
                                        </p:tgtEl>
                                        <p:attrNameLst>
                                          <p:attrName>ppt_w</p:attrName>
                                        </p:attrNameLst>
                                      </p:cBhvr>
                                      <p:tavLst>
                                        <p:tav tm="0">
                                          <p:val>
                                            <p:fltVal val="0"/>
                                          </p:val>
                                        </p:tav>
                                        <p:tav tm="100000">
                                          <p:val>
                                            <p:strVal val="#ppt_w"/>
                                          </p:val>
                                        </p:tav>
                                      </p:tavLst>
                                    </p:anim>
                                    <p:anim calcmode="lin" valueType="num">
                                      <p:cBhvr>
                                        <p:cTn id="31" dur="500" fill="hold"/>
                                        <p:tgtEl>
                                          <p:spTgt spid="10"/>
                                        </p:tgtEl>
                                        <p:attrNameLst>
                                          <p:attrName>ppt_h</p:attrName>
                                        </p:attrNameLst>
                                      </p:cBhvr>
                                      <p:tavLst>
                                        <p:tav tm="0">
                                          <p:val>
                                            <p:fltVal val="0"/>
                                          </p:val>
                                        </p:tav>
                                        <p:tav tm="100000">
                                          <p:val>
                                            <p:strVal val="#ppt_h"/>
                                          </p:val>
                                        </p:tav>
                                      </p:tavLst>
                                    </p:anim>
                                    <p:animEffect transition="in" filter="fade">
                                      <p:cBhvr>
                                        <p:cTn id="32" dur="500"/>
                                        <p:tgtEl>
                                          <p:spTgt spid="10"/>
                                        </p:tgtEl>
                                      </p:cBhvr>
                                    </p:animEffect>
                                  </p:childTnLst>
                                </p:cTn>
                              </p:par>
                              <p:par>
                                <p:cTn id="33" presetID="53" presetClass="entr" presetSubtype="16" fill="hold" grpId="0"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p:cTn id="35" dur="500" fill="hold"/>
                                        <p:tgtEl>
                                          <p:spTgt spid="11"/>
                                        </p:tgtEl>
                                        <p:attrNameLst>
                                          <p:attrName>ppt_w</p:attrName>
                                        </p:attrNameLst>
                                      </p:cBhvr>
                                      <p:tavLst>
                                        <p:tav tm="0">
                                          <p:val>
                                            <p:fltVal val="0"/>
                                          </p:val>
                                        </p:tav>
                                        <p:tav tm="100000">
                                          <p:val>
                                            <p:strVal val="#ppt_w"/>
                                          </p:val>
                                        </p:tav>
                                      </p:tavLst>
                                    </p:anim>
                                    <p:anim calcmode="lin" valueType="num">
                                      <p:cBhvr>
                                        <p:cTn id="36" dur="500" fill="hold"/>
                                        <p:tgtEl>
                                          <p:spTgt spid="11"/>
                                        </p:tgtEl>
                                        <p:attrNameLst>
                                          <p:attrName>ppt_h</p:attrName>
                                        </p:attrNameLst>
                                      </p:cBhvr>
                                      <p:tavLst>
                                        <p:tav tm="0">
                                          <p:val>
                                            <p:fltVal val="0"/>
                                          </p:val>
                                        </p:tav>
                                        <p:tav tm="100000">
                                          <p:val>
                                            <p:strVal val="#ppt_h"/>
                                          </p:val>
                                        </p:tav>
                                      </p:tavLst>
                                    </p:anim>
                                    <p:animEffect transition="in" filter="fade">
                                      <p:cBhvr>
                                        <p:cTn id="37" dur="500"/>
                                        <p:tgtEl>
                                          <p:spTgt spid="11"/>
                                        </p:tgtEl>
                                      </p:cBhvr>
                                    </p:animEffect>
                                  </p:childTnLst>
                                </p:cTn>
                              </p:par>
                              <p:par>
                                <p:cTn id="38" presetID="53" presetClass="entr" presetSubtype="16"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 calcmode="lin" valueType="num">
                                      <p:cBhvr>
                                        <p:cTn id="40" dur="500" fill="hold"/>
                                        <p:tgtEl>
                                          <p:spTgt spid="12"/>
                                        </p:tgtEl>
                                        <p:attrNameLst>
                                          <p:attrName>ppt_w</p:attrName>
                                        </p:attrNameLst>
                                      </p:cBhvr>
                                      <p:tavLst>
                                        <p:tav tm="0">
                                          <p:val>
                                            <p:fltVal val="0"/>
                                          </p:val>
                                        </p:tav>
                                        <p:tav tm="100000">
                                          <p:val>
                                            <p:strVal val="#ppt_w"/>
                                          </p:val>
                                        </p:tav>
                                      </p:tavLst>
                                    </p:anim>
                                    <p:anim calcmode="lin" valueType="num">
                                      <p:cBhvr>
                                        <p:cTn id="41" dur="500" fill="hold"/>
                                        <p:tgtEl>
                                          <p:spTgt spid="12"/>
                                        </p:tgtEl>
                                        <p:attrNameLst>
                                          <p:attrName>ppt_h</p:attrName>
                                        </p:attrNameLst>
                                      </p:cBhvr>
                                      <p:tavLst>
                                        <p:tav tm="0">
                                          <p:val>
                                            <p:fltVal val="0"/>
                                          </p:val>
                                        </p:tav>
                                        <p:tav tm="100000">
                                          <p:val>
                                            <p:strVal val="#ppt_h"/>
                                          </p:val>
                                        </p:tav>
                                      </p:tavLst>
                                    </p:anim>
                                    <p:animEffect transition="in" filter="fade">
                                      <p:cBhvr>
                                        <p:cTn id="42" dur="500"/>
                                        <p:tgtEl>
                                          <p:spTgt spid="12"/>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 calcmode="lin" valueType="num">
                                      <p:cBhvr>
                                        <p:cTn id="45" dur="500" fill="hold"/>
                                        <p:tgtEl>
                                          <p:spTgt spid="14"/>
                                        </p:tgtEl>
                                        <p:attrNameLst>
                                          <p:attrName>ppt_w</p:attrName>
                                        </p:attrNameLst>
                                      </p:cBhvr>
                                      <p:tavLst>
                                        <p:tav tm="0">
                                          <p:val>
                                            <p:fltVal val="0"/>
                                          </p:val>
                                        </p:tav>
                                        <p:tav tm="100000">
                                          <p:val>
                                            <p:strVal val="#ppt_w"/>
                                          </p:val>
                                        </p:tav>
                                      </p:tavLst>
                                    </p:anim>
                                    <p:anim calcmode="lin" valueType="num">
                                      <p:cBhvr>
                                        <p:cTn id="46" dur="500" fill="hold"/>
                                        <p:tgtEl>
                                          <p:spTgt spid="14"/>
                                        </p:tgtEl>
                                        <p:attrNameLst>
                                          <p:attrName>ppt_h</p:attrName>
                                        </p:attrNameLst>
                                      </p:cBhvr>
                                      <p:tavLst>
                                        <p:tav tm="0">
                                          <p:val>
                                            <p:fltVal val="0"/>
                                          </p:val>
                                        </p:tav>
                                        <p:tav tm="100000">
                                          <p:val>
                                            <p:strVal val="#ppt_h"/>
                                          </p:val>
                                        </p:tav>
                                      </p:tavLst>
                                    </p:anim>
                                    <p:animEffect transition="in" filter="fade">
                                      <p:cBhvr>
                                        <p:cTn id="4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7" grpId="0" bldLvl="0" animBg="1"/>
      <p:bldP spid="8" grpId="0" bldLvl="0" animBg="1"/>
      <p:bldP spid="9" grpId="0" bldLvl="0" animBg="1"/>
      <p:bldP spid="10" grpId="0" bldLvl="0" animBg="1"/>
      <p:bldP spid="11" grpId="0" bldLvl="0" animBg="1"/>
      <p:bldP spid="12" grpId="0" bldLvl="0" animBg="1"/>
      <p:bldP spid="14"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95680" y="1693545"/>
            <a:ext cx="10016490" cy="4634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717675" y="3679190"/>
            <a:ext cx="9136380" cy="2290445"/>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在当今世界，一个人如果不重视学习，就会跟不上飞速发展的形势，就会被时代所淘汰。只有加强学习，才能增强各项工作的科学性、预见性、主动性。要坚持干什么学什么、缺什么补什么，增强发现问题、解决问题的能力；并把学习成效转化为谋划工作的思路、促进工作的措施、领导工作的本领，更好地指导和服务实践。</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859048" y="1042404"/>
            <a:ext cx="6617970" cy="650875"/>
          </a:xfrm>
          <a:prstGeom prst="rect">
            <a:avLst/>
          </a:prstGeom>
        </p:spPr>
        <p:txBody>
          <a:bodyPr wrap="non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第一，要加强学习，提高政策理论水平。</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4" name="图片 3"/>
          <p:cNvPicPr>
            <a:picLocks noChangeAspect="1"/>
          </p:cNvPicPr>
          <p:nvPr/>
        </p:nvPicPr>
        <p:blipFill>
          <a:blip r:embed="rId1"/>
          <a:stretch>
            <a:fillRect/>
          </a:stretch>
        </p:blipFill>
        <p:spPr>
          <a:xfrm flipH="1">
            <a:off x="1559560" y="1873885"/>
            <a:ext cx="1786890" cy="1708150"/>
          </a:xfrm>
          <a:prstGeom prst="ellipse">
            <a:avLst/>
          </a:prstGeom>
        </p:spPr>
      </p:pic>
      <p:sp>
        <p:nvSpPr>
          <p:cNvPr id="8" name="矩形 3"/>
          <p:cNvSpPr>
            <a:spLocks noChangeArrowheads="1"/>
          </p:cNvSpPr>
          <p:nvPr/>
        </p:nvSpPr>
        <p:spPr bwMode="auto">
          <a:xfrm>
            <a:off x="3803015" y="1922780"/>
            <a:ext cx="7051040" cy="1610360"/>
          </a:xfrm>
          <a:prstGeom prst="rect">
            <a:avLst/>
          </a:prstGeom>
          <a:noFill/>
          <a:ln w="9525">
            <a:noFill/>
            <a:prstDash val="dash"/>
            <a:miter lim="800000"/>
          </a:ln>
        </p:spPr>
        <p:txBody>
          <a:bodyPr wrap="square">
            <a:spAutoFit/>
          </a:bodyPr>
          <a:lstStyle/>
          <a:p>
            <a:pPr indent="647700">
              <a:lnSpc>
                <a:spcPct val="130000"/>
              </a:lnSpc>
              <a:defRPr/>
            </a:pPr>
            <a:r>
              <a:rPr lang="zh-CN" altLang="en-US" sz="2400" b="1" dirty="0">
                <a:latin typeface="仿宋" panose="02010609060101010101" charset="-122"/>
                <a:ea typeface="仿宋" panose="02010609060101010101" charset="-122"/>
                <a:cs typeface="仿宋" panose="02010609060101010101" charset="-122"/>
                <a:sym typeface="+mn-lt"/>
              </a:rPr>
              <a:t>习近平总书记深刻指出：“</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无论是干事创业还是攻坚克难，不仅需要宽肩膀，也需要铁肩膀；不仅需要政治过硬也需要本领高强。</a:t>
            </a:r>
            <a:r>
              <a:rPr lang="zh-CN" altLang="en-US" sz="2800" b="1" dirty="0">
                <a:latin typeface="仿宋" panose="02010609060101010101" charset="-122"/>
                <a:ea typeface="仿宋" panose="02010609060101010101" charset="-122"/>
                <a:cs typeface="仿宋" panose="02010609060101010101" charset="-122"/>
                <a:sym typeface="+mn-lt"/>
              </a:rPr>
              <a:t>”</a:t>
            </a:r>
            <a:endParaRPr lang="zh-CN" altLang="en-US" sz="2800" b="1" dirty="0">
              <a:latin typeface="仿宋" panose="02010609060101010101" charset="-122"/>
              <a:ea typeface="仿宋" panose="02010609060101010101" charset="-122"/>
              <a:cs typeface="仿宋" panose="0201060906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12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9515" y="1834515"/>
            <a:ext cx="9771380" cy="461264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559560" y="1983105"/>
            <a:ext cx="8808085" cy="4315460"/>
          </a:xfrm>
          <a:prstGeom prst="rect">
            <a:avLst/>
          </a:prstGeom>
          <a:noFill/>
          <a:ln w="9525">
            <a:noFill/>
            <a:prstDash val="dash"/>
            <a:miter lim="800000"/>
          </a:ln>
        </p:spPr>
        <p:txBody>
          <a:bodyPr wrap="square">
            <a:spAutoFit/>
          </a:bodyPr>
          <a:lstStyle/>
          <a:p>
            <a:pPr indent="0" algn="just" fontAlgn="auto">
              <a:lnSpc>
                <a:spcPts val="3660"/>
              </a:lnSpc>
              <a:defRPr/>
            </a:pPr>
            <a:r>
              <a:rPr lang="en-US" altLang="zh-CN" sz="23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张智峰董事长，就是</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爱学习、善于学习</a:t>
            </a:r>
            <a:r>
              <a:rPr lang="zh-CN" altLang="en-US" sz="2200" b="1" dirty="0">
                <a:latin typeface="仿宋" panose="02010609060101010101" charset="-122"/>
                <a:ea typeface="仿宋" panose="02010609060101010101" charset="-122"/>
                <a:cs typeface="仿宋" panose="02010609060101010101" charset="-122"/>
                <a:sym typeface="+mn-lt"/>
              </a:rPr>
              <a:t>，并能很好</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运用到实践中</a:t>
            </a:r>
            <a:r>
              <a:rPr lang="zh-CN" altLang="en-US" sz="2200" b="1" dirty="0">
                <a:latin typeface="仿宋" panose="02010609060101010101" charset="-122"/>
                <a:ea typeface="仿宋" panose="02010609060101010101" charset="-122"/>
                <a:cs typeface="仿宋" panose="02010609060101010101" charset="-122"/>
                <a:sym typeface="+mn-lt"/>
              </a:rPr>
              <a:t>去的典范。他不仅有远大的战略眼光，很有敢为人先的勇气、敢闯敢拼的气魄和艰苦奋斗的创业精神，还有虚心学习、积极上进、学以致用的优良学风。既是优秀的企业家，又是优秀的教育家。在他的统领下，华立集团走过的</a:t>
            </a:r>
            <a:r>
              <a:rPr lang="en-US" altLang="zh-CN" sz="2200" b="1" dirty="0">
                <a:latin typeface="仿宋" panose="02010609060101010101" charset="-122"/>
                <a:ea typeface="仿宋" panose="02010609060101010101" charset="-122"/>
                <a:cs typeface="仿宋" panose="02010609060101010101" charset="-122"/>
                <a:sym typeface="+mn-lt"/>
              </a:rPr>
              <a:t>21</a:t>
            </a:r>
            <a:r>
              <a:rPr lang="zh-CN" altLang="en-US" sz="2200" b="1" dirty="0">
                <a:latin typeface="仿宋" panose="02010609060101010101" charset="-122"/>
                <a:ea typeface="仿宋" panose="02010609060101010101" charset="-122"/>
                <a:cs typeface="仿宋" panose="02010609060101010101" charset="-122"/>
                <a:sym typeface="+mn-lt"/>
              </a:rPr>
              <a:t>年，是不平凡的</a:t>
            </a:r>
            <a:r>
              <a:rPr lang="en-US" altLang="zh-CN" sz="2200" b="1" dirty="0">
                <a:latin typeface="仿宋" panose="02010609060101010101" charset="-122"/>
                <a:ea typeface="仿宋" panose="02010609060101010101" charset="-122"/>
                <a:cs typeface="仿宋" panose="02010609060101010101" charset="-122"/>
                <a:sym typeface="+mn-lt"/>
              </a:rPr>
              <a:t>21</a:t>
            </a:r>
            <a:r>
              <a:rPr lang="zh-CN" altLang="en-US" sz="2200" b="1" dirty="0">
                <a:latin typeface="仿宋" panose="02010609060101010101" charset="-122"/>
                <a:ea typeface="仿宋" panose="02010609060101010101" charset="-122"/>
                <a:cs typeface="仿宋" panose="02010609060101010101" charset="-122"/>
                <a:sym typeface="+mn-lt"/>
              </a:rPr>
              <a:t>年，</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ts val="3660"/>
              </a:lnSpc>
              <a:defRPr/>
            </a:pPr>
            <a:r>
              <a:rPr lang="zh-CN" altLang="en-US" sz="2200" b="1" dirty="0">
                <a:latin typeface="仿宋" panose="02010609060101010101" charset="-122"/>
                <a:ea typeface="仿宋" panose="02010609060101010101" charset="-122"/>
                <a:cs typeface="仿宋" panose="02010609060101010101" charset="-122"/>
                <a:sym typeface="+mn-lt"/>
              </a:rPr>
              <a:t>是事业</a:t>
            </a:r>
            <a:r>
              <a:rPr lang="zh-CN" altLang="en-US" sz="2200" b="1" dirty="0" smtClean="0">
                <a:latin typeface="仿宋" panose="02010609060101010101" charset="-122"/>
                <a:ea typeface="仿宋" panose="02010609060101010101" charset="-122"/>
                <a:cs typeface="仿宋" panose="02010609060101010101" charset="-122"/>
                <a:sym typeface="+mn-lt"/>
              </a:rPr>
              <a:t>辉煌</a:t>
            </a:r>
            <a:r>
              <a:rPr lang="zh-CN" altLang="en-US" sz="2200" b="1" dirty="0">
                <a:latin typeface="仿宋" panose="02010609060101010101" charset="-122"/>
                <a:ea typeface="仿宋" panose="02010609060101010101" charset="-122"/>
                <a:cs typeface="仿宋" panose="02010609060101010101" charset="-122"/>
                <a:sym typeface="+mn-lt"/>
              </a:rPr>
              <a:t>发展的</a:t>
            </a:r>
            <a:r>
              <a:rPr lang="en-US" altLang="zh-CN" sz="2200" b="1" dirty="0">
                <a:latin typeface="仿宋" panose="02010609060101010101" charset="-122"/>
                <a:ea typeface="仿宋" panose="02010609060101010101" charset="-122"/>
                <a:cs typeface="仿宋" panose="02010609060101010101" charset="-122"/>
                <a:sym typeface="+mn-lt"/>
              </a:rPr>
              <a:t>21</a:t>
            </a:r>
            <a:r>
              <a:rPr lang="zh-CN" altLang="en-US" sz="2200" b="1" dirty="0">
                <a:latin typeface="仿宋" panose="02010609060101010101" charset="-122"/>
                <a:ea typeface="仿宋" panose="02010609060101010101" charset="-122"/>
                <a:cs typeface="仿宋" panose="02010609060101010101" charset="-122"/>
                <a:sym typeface="+mn-lt"/>
              </a:rPr>
              <a:t>年。</a:t>
            </a:r>
            <a:endParaRPr lang="zh-CN" altLang="en-US" sz="2200" b="1" dirty="0">
              <a:latin typeface="仿宋" panose="02010609060101010101" charset="-122"/>
              <a:ea typeface="仿宋" panose="02010609060101010101" charset="-122"/>
              <a:cs typeface="仿宋" panose="02010609060101010101" charset="-122"/>
              <a:sym typeface="+mn-lt"/>
            </a:endParaRPr>
          </a:p>
          <a:p>
            <a:pPr indent="0" fontAlgn="auto">
              <a:lnSpc>
                <a:spcPts val="3660"/>
              </a:lnSpc>
              <a:defRPr/>
            </a:pPr>
            <a:r>
              <a:rPr lang="zh-CN" altLang="en-US" sz="2200" b="1" dirty="0">
                <a:latin typeface="仿宋" panose="02010609060101010101" charset="-122"/>
                <a:ea typeface="仿宋" panose="02010609060101010101" charset="-122"/>
                <a:cs typeface="仿宋" panose="02010609060101010101" charset="-122"/>
                <a:sym typeface="+mn-lt"/>
              </a:rPr>
              <a:t>    他如果不学习，不可能取得这么卓著的成</a:t>
            </a:r>
            <a:endParaRPr lang="zh-CN" altLang="en-US" sz="2200" b="1" dirty="0">
              <a:latin typeface="仿宋" panose="02010609060101010101" charset="-122"/>
              <a:ea typeface="仿宋" panose="02010609060101010101" charset="-122"/>
              <a:cs typeface="仿宋" panose="02010609060101010101" charset="-122"/>
              <a:sym typeface="+mn-lt"/>
            </a:endParaRPr>
          </a:p>
          <a:p>
            <a:pPr indent="0" fontAlgn="auto">
              <a:lnSpc>
                <a:spcPts val="3660"/>
              </a:lnSpc>
              <a:defRPr/>
            </a:pPr>
            <a:r>
              <a:rPr lang="zh-CN" altLang="en-US" sz="2200" b="1" dirty="0">
                <a:latin typeface="仿宋" panose="02010609060101010101" charset="-122"/>
                <a:ea typeface="仿宋" panose="02010609060101010101" charset="-122"/>
                <a:cs typeface="仿宋" panose="02010609060101010101" charset="-122"/>
                <a:sym typeface="+mn-lt"/>
              </a:rPr>
              <a:t>就。他对国家政策的学习领会，对兄弟院校的</a:t>
            </a:r>
            <a:endParaRPr lang="zh-CN" altLang="en-US" sz="2200" b="1" dirty="0">
              <a:latin typeface="仿宋" panose="02010609060101010101" charset="-122"/>
              <a:ea typeface="仿宋" panose="02010609060101010101" charset="-122"/>
              <a:cs typeface="仿宋" panose="02010609060101010101" charset="-122"/>
              <a:sym typeface="+mn-lt"/>
            </a:endParaRPr>
          </a:p>
          <a:p>
            <a:pPr indent="0" fontAlgn="auto">
              <a:lnSpc>
                <a:spcPts val="3660"/>
              </a:lnSpc>
              <a:defRPr/>
            </a:pPr>
            <a:r>
              <a:rPr lang="zh-CN" altLang="en-US" sz="2200" b="1" dirty="0">
                <a:latin typeface="仿宋" panose="02010609060101010101" charset="-122"/>
                <a:ea typeface="仿宋" panose="02010609060101010101" charset="-122"/>
                <a:cs typeface="仿宋" panose="02010609060101010101" charset="-122"/>
                <a:sym typeface="+mn-lt"/>
              </a:rPr>
              <a:t>关注了解，是很深刻的。</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62833" y="1042404"/>
            <a:ext cx="6617970" cy="650875"/>
          </a:xfrm>
          <a:prstGeom prst="rect">
            <a:avLst/>
          </a:prstGeom>
        </p:spPr>
        <p:txBody>
          <a:bodyPr wrap="non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第一，要加强学习，提高政策理论水平。</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7706360" y="4136390"/>
            <a:ext cx="2450465" cy="1720850"/>
          </a:xfrm>
          <a:prstGeom prst="bevel">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9515" y="1693545"/>
            <a:ext cx="9568180" cy="4634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2882265" y="1921510"/>
            <a:ext cx="7417435" cy="141097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smtClean="0">
                <a:latin typeface="仿宋" panose="02010609060101010101" charset="-122"/>
                <a:ea typeface="仿宋" panose="02010609060101010101" charset="-122"/>
                <a:cs typeface="仿宋" panose="02010609060101010101" charset="-122"/>
                <a:sym typeface="+mn-lt"/>
              </a:rPr>
              <a:t>学习</a:t>
            </a:r>
            <a:r>
              <a:rPr lang="zh-CN" altLang="en-US" sz="2200" b="1" dirty="0">
                <a:latin typeface="仿宋" panose="02010609060101010101" charset="-122"/>
                <a:ea typeface="仿宋" panose="02010609060101010101" charset="-122"/>
                <a:cs typeface="仿宋" panose="02010609060101010101" charset="-122"/>
                <a:sym typeface="+mn-lt"/>
              </a:rPr>
              <a:t>是多方面的。叶总在第一讲上已提出了</a:t>
            </a:r>
            <a:r>
              <a:rPr lang="zh-CN" altLang="en-US" sz="2200" b="1" dirty="0" smtClean="0">
                <a:latin typeface="仿宋" panose="02010609060101010101" charset="-122"/>
                <a:ea typeface="仿宋" panose="02010609060101010101" charset="-122"/>
                <a:cs typeface="仿宋" panose="02010609060101010101" charset="-122"/>
                <a:sym typeface="+mn-lt"/>
              </a:rPr>
              <a:t>管理干部</a:t>
            </a:r>
            <a:r>
              <a:rPr lang="zh-CN" altLang="en-US" sz="2200" b="1" dirty="0">
                <a:latin typeface="仿宋" panose="02010609060101010101" charset="-122"/>
                <a:ea typeface="仿宋" panose="02010609060101010101" charset="-122"/>
                <a:cs typeface="仿宋" panose="02010609060101010101" charset="-122"/>
                <a:sym typeface="+mn-lt"/>
              </a:rPr>
              <a:t>要重点加强学习的</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四方面</a:t>
            </a:r>
            <a:r>
              <a:rPr lang="zh-CN" altLang="en-US" sz="2200" b="1" dirty="0">
                <a:latin typeface="仿宋" panose="02010609060101010101" charset="-122"/>
                <a:ea typeface="仿宋" panose="02010609060101010101" charset="-122"/>
                <a:cs typeface="仿宋" panose="02010609060101010101" charset="-122"/>
                <a:sym typeface="+mn-lt"/>
              </a:rPr>
              <a:t>的内容。我的理解，就是要结合实际，自觉下功夫加强这几方面的学习提高</a:t>
            </a:r>
            <a:r>
              <a:rPr lang="zh-CN" altLang="en-US" sz="2200" b="1" dirty="0" smtClean="0">
                <a:latin typeface="仿宋" panose="02010609060101010101" charset="-122"/>
                <a:ea typeface="仿宋" panose="02010609060101010101" charset="-122"/>
                <a:cs typeface="仿宋" panose="02010609060101010101" charset="-122"/>
                <a:sym typeface="+mn-lt"/>
              </a:rPr>
              <a:t>：</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144340" y="34408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85693" y="1042404"/>
            <a:ext cx="6797675" cy="650875"/>
          </a:xfrm>
          <a:prstGeom prst="rect">
            <a:avLst/>
          </a:prstGeom>
        </p:spPr>
        <p:txBody>
          <a:bodyPr wrap="none">
            <a:spAutoFit/>
          </a:bodyPr>
          <a:lstStyle/>
          <a:p>
            <a:pPr>
              <a:lnSpc>
                <a:spcPct val="130000"/>
              </a:lnSpc>
              <a:defRPr/>
            </a:pPr>
            <a:r>
              <a:rPr lang="en-US" altLang="zh-CN" sz="2800" b="1" dirty="0">
                <a:solidFill>
                  <a:srgbClr val="FF0000"/>
                </a:solidFill>
                <a:latin typeface="楷体" panose="02010609060101010101" charset="-122"/>
                <a:ea typeface="楷体" panose="02010609060101010101" charset="-122"/>
                <a:cs typeface="楷体" panose="02010609060101010101" charset="-122"/>
                <a:sym typeface="+mn-lt"/>
              </a:rPr>
              <a:t> </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第一，要加强学习，提高政策理论水平。</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4" name="图片 3"/>
          <p:cNvPicPr>
            <a:picLocks noChangeAspect="1"/>
          </p:cNvPicPr>
          <p:nvPr/>
        </p:nvPicPr>
        <p:blipFill rotWithShape="1">
          <a:blip r:embed="rId1"/>
          <a:srcRect l="14066" r="10335"/>
          <a:stretch>
            <a:fillRect/>
          </a:stretch>
        </p:blipFill>
        <p:spPr>
          <a:xfrm>
            <a:off x="1372235" y="2320290"/>
            <a:ext cx="1405890" cy="1792605"/>
          </a:xfrm>
          <a:prstGeom prst="can">
            <a:avLst/>
          </a:prstGeom>
        </p:spPr>
      </p:pic>
      <p:sp>
        <p:nvSpPr>
          <p:cNvPr id="8" name="矩形 7"/>
          <p:cNvSpPr/>
          <p:nvPr/>
        </p:nvSpPr>
        <p:spPr>
          <a:xfrm>
            <a:off x="1559496" y="3354692"/>
            <a:ext cx="8818528" cy="2769870"/>
          </a:xfrm>
          <a:prstGeom prst="rect">
            <a:avLst/>
          </a:prstGeom>
        </p:spPr>
        <p:txBody>
          <a:bodyPr wrap="square">
            <a:spAutoFit/>
          </a:bodyPr>
          <a:lstStyle/>
          <a:p>
            <a:pPr lvl="0" indent="647700" algn="just">
              <a:lnSpc>
                <a:spcPct val="130000"/>
              </a:lnSpc>
              <a:defRPr/>
            </a:pPr>
            <a:r>
              <a:rPr lang="en-US" altLang="zh-CN" sz="2400" b="1" dirty="0" smtClean="0">
                <a:solidFill>
                  <a:srgbClr val="FF0000"/>
                </a:solidFill>
                <a:latin typeface="仿宋" panose="02010609060101010101" charset="-122"/>
                <a:ea typeface="仿宋" panose="02010609060101010101" charset="-122"/>
                <a:cs typeface="仿宋" panose="02010609060101010101" charset="-122"/>
                <a:sym typeface="+mn-lt"/>
              </a:rPr>
              <a:t>     </a:t>
            </a:r>
            <a:r>
              <a:rPr lang="en-US" altLang="zh-CN" sz="2200" b="1" dirty="0" smtClean="0">
                <a:solidFill>
                  <a:srgbClr val="FF0000"/>
                </a:solidFill>
                <a:latin typeface="仿宋" panose="02010609060101010101" charset="-122"/>
                <a:ea typeface="仿宋" panose="02010609060101010101" charset="-122"/>
                <a:cs typeface="仿宋" panose="02010609060101010101" charset="-122"/>
                <a:sym typeface="+mn-lt"/>
              </a:rPr>
              <a:t>1</a:t>
            </a: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 </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政治理论学习。</a:t>
            </a:r>
            <a:endParaRPr lang="zh-CN" altLang="en-US" sz="2200" b="1" dirty="0">
              <a:solidFill>
                <a:srgbClr val="FF0000"/>
              </a:solidFill>
              <a:latin typeface="仿宋" panose="02010609060101010101" charset="-122"/>
              <a:ea typeface="仿宋" panose="02010609060101010101" charset="-122"/>
              <a:cs typeface="仿宋" panose="02010609060101010101" charset="-122"/>
              <a:sym typeface="+mn-lt"/>
            </a:endParaRPr>
          </a:p>
          <a:p>
            <a:pPr lvl="0" indent="647700" algn="just">
              <a:lnSpc>
                <a:spcPct val="130000"/>
              </a:lnSpc>
              <a:defRPr/>
            </a:pPr>
            <a:r>
              <a:rPr lang="zh-CN" altLang="en-US" sz="2200" b="1" dirty="0" smtClean="0">
                <a:solidFill>
                  <a:prstClr val="black"/>
                </a:solidFill>
                <a:latin typeface="仿宋" panose="02010609060101010101" charset="-122"/>
                <a:ea typeface="仿宋" panose="02010609060101010101" charset="-122"/>
                <a:cs typeface="仿宋" panose="02010609060101010101" charset="-122"/>
                <a:sym typeface="+mn-lt"/>
              </a:rPr>
              <a:t>     要</a:t>
            </a:r>
            <a:r>
              <a:rPr lang="zh-CN" altLang="en-US" sz="2200" b="1" dirty="0">
                <a:solidFill>
                  <a:prstClr val="black"/>
                </a:solidFill>
                <a:latin typeface="仿宋" panose="02010609060101010101" charset="-122"/>
                <a:ea typeface="仿宋" panose="02010609060101010101" charset="-122"/>
                <a:cs typeface="仿宋" panose="02010609060101010101" charset="-122"/>
                <a:sym typeface="+mn-lt"/>
              </a:rPr>
              <a:t>认真学习和掌握马克思主义的理论，特别是要深入学习习近平新时代中国特色社会主义思想，学习</a:t>
            </a: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习近平谈治国理政</a:t>
            </a: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第三卷</a:t>
            </a:r>
            <a:r>
              <a:rPr lang="zh-CN" altLang="en-US" sz="2200" b="1" dirty="0">
                <a:solidFill>
                  <a:prstClr val="black"/>
                </a:solidFill>
                <a:latin typeface="仿宋" panose="02010609060101010101" charset="-122"/>
                <a:ea typeface="仿宋" panose="02010609060101010101" charset="-122"/>
                <a:cs typeface="仿宋" panose="02010609060101010101" charset="-122"/>
                <a:sym typeface="+mn-lt"/>
              </a:rPr>
              <a:t>，学习党的大政方针、党纪国法，改革开放史等，努力掌握马克思主义立场观点方法，提高思想政治理论水平和政策水平，增强思想政治修养。</a:t>
            </a:r>
            <a:endParaRPr lang="zh-CN" altLang="en-US" sz="2200" b="1" dirty="0">
              <a:solidFill>
                <a:prstClr val="black"/>
              </a:solidFill>
              <a:latin typeface="仿宋" panose="02010609060101010101" charset="-122"/>
              <a:ea typeface="仿宋" panose="02010609060101010101" charset="-122"/>
              <a:cs typeface="仿宋" panose="0201060906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30935" y="1884045"/>
            <a:ext cx="9906000" cy="419100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559560" y="1988185"/>
            <a:ext cx="9232900" cy="3686810"/>
          </a:xfrm>
          <a:prstGeom prst="rect">
            <a:avLst/>
          </a:prstGeom>
          <a:noFill/>
          <a:ln w="9525">
            <a:noFill/>
            <a:prstDash val="dash"/>
            <a:miter lim="800000"/>
          </a:ln>
        </p:spPr>
        <p:txBody>
          <a:bodyPr wrap="square">
            <a:spAutoFit/>
          </a:bodyPr>
          <a:lstStyle/>
          <a:p>
            <a:pPr indent="647700" algn="just">
              <a:lnSpc>
                <a:spcPct val="130000"/>
              </a:lnSpc>
              <a:defRPr/>
            </a:pP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2. </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教育理论和上级政策文件的学习。</a:t>
            </a:r>
            <a:endParaRPr lang="zh-CN" altLang="en-US" sz="2200" b="1" dirty="0">
              <a:solidFill>
                <a:srgbClr val="FF0000"/>
              </a:solidFill>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要通过教育理论的学习，掌握高职教育规律；通过认真学习、领会上级的有关教育最新政策法规，才能结合本单位实际，更好指导工作。叶总在第一讲中提出的</a:t>
            </a:r>
            <a:r>
              <a:rPr lang="en-US" altLang="zh-CN" sz="2200" b="1" dirty="0">
                <a:latin typeface="仿宋" panose="02010609060101010101" charset="-122"/>
                <a:ea typeface="仿宋" panose="02010609060101010101" charset="-122"/>
                <a:cs typeface="仿宋" panose="02010609060101010101" charset="-122"/>
                <a:sym typeface="+mn-lt"/>
              </a:rPr>
              <a:t>16</a:t>
            </a:r>
            <a:r>
              <a:rPr lang="zh-CN" altLang="en-US" sz="2200" b="1" dirty="0">
                <a:latin typeface="仿宋" panose="02010609060101010101" charset="-122"/>
                <a:ea typeface="仿宋" panose="02010609060101010101" charset="-122"/>
                <a:cs typeface="仿宋" panose="02010609060101010101" charset="-122"/>
                <a:sym typeface="+mn-lt"/>
              </a:rPr>
              <a:t>个学习文件，都是非常重要的指导性文件，我们一定要认认真真的学习，把政策精神吃透、弄懂。</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fontAlgn="auto">
              <a:lnSpc>
                <a:spcPct val="130000"/>
              </a:lnSpc>
              <a:spcBef>
                <a:spcPts val="600"/>
              </a:spcBef>
              <a:defRPr/>
            </a:pP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3. </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华立的管理理念、政策、规章制度和华立文化的学习。</a:t>
            </a:r>
            <a:r>
              <a:rPr lang="zh-CN" altLang="en-US" sz="2200" b="1" dirty="0">
                <a:solidFill>
                  <a:schemeClr val="tx1"/>
                </a:solidFill>
                <a:latin typeface="仿宋" panose="02010609060101010101" charset="-122"/>
                <a:ea typeface="仿宋" panose="02010609060101010101" charset="-122"/>
                <a:cs typeface="仿宋" panose="02010609060101010101" charset="-122"/>
                <a:sym typeface="+mn-lt"/>
              </a:rPr>
              <a:t>不学习、不了解、不掌握董事会和学校的政策、制度和有关规定，就难以做到依法治校、按章办事。</a:t>
            </a:r>
            <a:endParaRPr lang="zh-CN" altLang="en-US" sz="2200" b="1" dirty="0">
              <a:solidFill>
                <a:schemeClr val="tx1"/>
              </a:solidFill>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233170" y="443230"/>
            <a:ext cx="8550910"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617970" cy="650875"/>
          </a:xfrm>
          <a:prstGeom prst="rect">
            <a:avLst/>
          </a:prstGeom>
        </p:spPr>
        <p:txBody>
          <a:bodyPr wrap="non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第一，要加强学习，提高政策理论水平。</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15085" y="1884045"/>
            <a:ext cx="9295765" cy="391287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315085" y="2051050"/>
            <a:ext cx="9074150" cy="3046095"/>
          </a:xfrm>
          <a:prstGeom prst="rect">
            <a:avLst/>
          </a:prstGeom>
          <a:noFill/>
          <a:ln w="9525">
            <a:noFill/>
            <a:prstDash val="dash"/>
            <a:miter lim="800000"/>
          </a:ln>
        </p:spPr>
        <p:txBody>
          <a:bodyPr wrap="square">
            <a:spAutoFit/>
          </a:bodyPr>
          <a:lstStyle/>
          <a:p>
            <a:pPr indent="647700">
              <a:lnSpc>
                <a:spcPct val="130000"/>
              </a:lnSpc>
              <a:defRPr/>
            </a:pPr>
            <a:r>
              <a:rPr lang="en-US" altLang="zh-CN" sz="2400" b="1" dirty="0">
                <a:solidFill>
                  <a:srgbClr val="FF0000"/>
                </a:solidFill>
                <a:latin typeface="仿宋" panose="02010609060101010101" charset="-122"/>
                <a:ea typeface="仿宋" panose="02010609060101010101" charset="-122"/>
                <a:cs typeface="仿宋" panose="02010609060101010101" charset="-122"/>
                <a:sym typeface="+mn-lt"/>
              </a:rPr>
              <a:t>4.</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向兄弟院校学习。 </a:t>
            </a:r>
            <a:endParaRPr lang="zh-CN" altLang="en-US" sz="2400" b="1" dirty="0">
              <a:solidFill>
                <a:srgbClr val="FF0000"/>
              </a:solidFill>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400" b="1" dirty="0">
                <a:latin typeface="仿宋" panose="02010609060101010101" charset="-122"/>
                <a:ea typeface="仿宋" panose="02010609060101010101" charset="-122"/>
                <a:cs typeface="仿宋" panose="02010609060101010101" charset="-122"/>
                <a:sym typeface="+mn-lt"/>
              </a:rPr>
              <a:t>要虚心学习借鉴兄弟院校先进的办学理念、办学思路，在教学组织、教科研、专业建设、课程建设、师资队伍建设、实训室建设和学生管理等方面的成功经验和做法。通</a:t>
            </a:r>
            <a:endParaRPr lang="zh-CN" altLang="en-US" sz="24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400" b="1" dirty="0">
                <a:latin typeface="仿宋" panose="02010609060101010101" charset="-122"/>
                <a:ea typeface="仿宋" panose="02010609060101010101" charset="-122"/>
                <a:cs typeface="仿宋" panose="02010609060101010101" charset="-122"/>
                <a:sym typeface="+mn-lt"/>
              </a:rPr>
              <a:t>过取长补短，少走弯路，改进我们的工作。</a:t>
            </a:r>
            <a:endParaRPr lang="zh-CN" altLang="en-US" sz="2400" b="1" dirty="0">
              <a:latin typeface="仿宋" panose="02010609060101010101" charset="-122"/>
              <a:ea typeface="仿宋" panose="02010609060101010101" charset="-122"/>
              <a:cs typeface="仿宋" panose="02010609060101010101" charset="-122"/>
              <a:sym typeface="+mn-lt"/>
            </a:endParaRPr>
          </a:p>
          <a:p>
            <a:pPr indent="647700" fontAlgn="auto">
              <a:lnSpc>
                <a:spcPct val="130000"/>
              </a:lnSpc>
              <a:spcBef>
                <a:spcPts val="600"/>
              </a:spcBef>
              <a:defRPr/>
            </a:pPr>
            <a:r>
              <a:rPr lang="zh-CN" altLang="en-US" sz="2400" b="1" dirty="0">
                <a:gradFill>
                  <a:gsLst>
                    <a:gs pos="0">
                      <a:srgbClr val="7B32B2"/>
                    </a:gs>
                    <a:gs pos="100000">
                      <a:srgbClr val="401A5D"/>
                    </a:gs>
                  </a:gsLst>
                  <a:lin scaled="0"/>
                </a:gradFill>
                <a:latin typeface="仿宋" panose="02010609060101010101" charset="-122"/>
                <a:ea typeface="仿宋" panose="02010609060101010101" charset="-122"/>
                <a:cs typeface="仿宋" panose="02010609060101010101" charset="-122"/>
                <a:sym typeface="+mn-lt"/>
              </a:rPr>
              <a:t>既不妄自菲薄，又不盲目自大。</a:t>
            </a:r>
            <a:endParaRPr lang="zh-CN" altLang="en-US" sz="2400" b="1" dirty="0">
              <a:gradFill>
                <a:gsLst>
                  <a:gs pos="0">
                    <a:srgbClr val="7B32B2"/>
                  </a:gs>
                  <a:gs pos="100000">
                    <a:srgbClr val="401A5D"/>
                  </a:gs>
                </a:gsLst>
                <a:lin scaled="0"/>
              </a:gradFill>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617970" cy="650875"/>
          </a:xfrm>
          <a:prstGeom prst="rect">
            <a:avLst/>
          </a:prstGeom>
        </p:spPr>
        <p:txBody>
          <a:bodyPr wrap="non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第一，要加强学习，提高政策理论水平。</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8" name="图片 7" descr="交流1"/>
          <p:cNvPicPr>
            <a:picLocks noChangeAspect="1"/>
          </p:cNvPicPr>
          <p:nvPr/>
        </p:nvPicPr>
        <p:blipFill>
          <a:blip r:embed="rId1"/>
          <a:stretch>
            <a:fillRect/>
          </a:stretch>
        </p:blipFill>
        <p:spPr>
          <a:xfrm>
            <a:off x="8041005" y="3794760"/>
            <a:ext cx="1975485" cy="1719580"/>
          </a:xfrm>
          <a:prstGeom prst="plaque">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5440" y="1884045"/>
            <a:ext cx="9865096" cy="4634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343660" y="1884045"/>
            <a:ext cx="9335770" cy="3769360"/>
          </a:xfrm>
          <a:prstGeom prst="rect">
            <a:avLst/>
          </a:prstGeom>
          <a:noFill/>
          <a:ln w="9525">
            <a:noFill/>
            <a:prstDash val="dash"/>
            <a:miter lim="800000"/>
          </a:ln>
        </p:spPr>
        <p:txBody>
          <a:bodyPr wrap="square">
            <a:spAutoFit/>
          </a:bodyPr>
          <a:lstStyle/>
          <a:p>
            <a:pPr indent="647700">
              <a:lnSpc>
                <a:spcPct val="130000"/>
              </a:lnSpc>
              <a:defRPr/>
            </a:pPr>
            <a:r>
              <a:rPr lang="en-US" altLang="zh-CN" sz="2300" b="1" dirty="0">
                <a:solidFill>
                  <a:srgbClr val="FF0000"/>
                </a:solidFill>
                <a:latin typeface="仿宋" panose="02010609060101010101" charset="-122"/>
                <a:ea typeface="仿宋" panose="02010609060101010101" charset="-122"/>
                <a:cs typeface="仿宋" panose="02010609060101010101" charset="-122"/>
                <a:sym typeface="+mn-lt"/>
              </a:rPr>
              <a:t>5.</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管理知识学习。</a:t>
            </a:r>
            <a:endParaRPr lang="zh-CN" altLang="en-US" sz="2300" b="1" dirty="0">
              <a:solidFill>
                <a:srgbClr val="FF0000"/>
              </a:solidFill>
              <a:latin typeface="仿宋" panose="02010609060101010101" charset="-122"/>
              <a:ea typeface="仿宋" panose="02010609060101010101" charset="-122"/>
              <a:cs typeface="仿宋" panose="02010609060101010101" charset="-122"/>
              <a:sym typeface="+mn-lt"/>
            </a:endParaRPr>
          </a:p>
          <a:p>
            <a:pPr indent="0" fontAlgn="auto">
              <a:lnSpc>
                <a:spcPct val="130000"/>
              </a:lnSpc>
              <a:defRPr/>
            </a:pPr>
            <a:r>
              <a:rPr lang="zh-CN" altLang="en-US" sz="2300" b="1" dirty="0">
                <a:latin typeface="仿宋" panose="02010609060101010101" charset="-122"/>
                <a:ea typeface="仿宋" panose="02010609060101010101" charset="-122"/>
                <a:cs typeface="仿宋" panose="02010609060101010101" charset="-122"/>
                <a:sym typeface="+mn-lt"/>
              </a:rPr>
              <a:t>    管理是一门重要科学、是一门艺术、是一项技术活。</a:t>
            </a:r>
            <a:endParaRPr lang="zh-CN" altLang="en-US" sz="23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300" b="1" dirty="0">
                <a:latin typeface="仿宋" panose="02010609060101010101" charset="-122"/>
                <a:ea typeface="仿宋" panose="02010609060101010101" charset="-122"/>
                <a:cs typeface="仿宋" panose="02010609060101010101" charset="-122"/>
                <a:sym typeface="+mn-lt"/>
              </a:rPr>
              <a:t>    我们很多的管理干部，都是教学一线的教师，有的还很优秀，成绩很突出。但教学科研做得好，</a:t>
            </a:r>
            <a:r>
              <a:rPr lang="zh-CN" altLang="en-US" sz="2300" b="1" dirty="0">
                <a:solidFill>
                  <a:srgbClr val="0070C0"/>
                </a:solidFill>
                <a:latin typeface="仿宋" panose="02010609060101010101" charset="-122"/>
                <a:ea typeface="仿宋" panose="02010609060101010101" charset="-122"/>
                <a:cs typeface="仿宋" panose="02010609060101010101" charset="-122"/>
                <a:sym typeface="+mn-lt"/>
              </a:rPr>
              <a:t>不等于管理工作也能做得好。</a:t>
            </a:r>
            <a:endParaRPr lang="zh-CN" altLang="en-US" sz="2300" b="1" dirty="0">
              <a:solidFill>
                <a:srgbClr val="0070C0"/>
              </a:solidFill>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300" b="1" dirty="0">
                <a:latin typeface="仿宋" panose="02010609060101010101" charset="-122"/>
                <a:ea typeface="仿宋" panose="02010609060101010101" charset="-122"/>
                <a:cs typeface="仿宋" panose="02010609060101010101" charset="-122"/>
                <a:sym typeface="+mn-lt"/>
              </a:rPr>
              <a:t>   有些干部刚走到管理岗位，对管理工作还不够熟悉；有些是新入职的，对华立的情况和文化还不太了解，会不自觉凭经验办事、处理问题，而出现偏差；即使是长期在学校管理岗</a:t>
            </a:r>
            <a:endParaRPr lang="zh-CN" altLang="en-US" sz="2300" b="1" dirty="0">
              <a:latin typeface="仿宋" panose="02010609060101010101" charset="-122"/>
              <a:ea typeface="仿宋" panose="02010609060101010101" charset="-122"/>
              <a:cs typeface="仿宋" panose="02010609060101010101" charset="-122"/>
              <a:sym typeface="+mn-lt"/>
            </a:endParaRPr>
          </a:p>
          <a:p>
            <a:pPr indent="0" fontAlgn="auto">
              <a:lnSpc>
                <a:spcPct val="130000"/>
              </a:lnSpc>
              <a:defRPr/>
            </a:pPr>
            <a:r>
              <a:rPr lang="zh-CN" altLang="en-US" sz="2300" b="1" dirty="0">
                <a:latin typeface="仿宋" panose="02010609060101010101" charset="-122"/>
                <a:ea typeface="仿宋" panose="02010609060101010101" charset="-122"/>
                <a:cs typeface="仿宋" panose="02010609060101010101" charset="-122"/>
                <a:sym typeface="+mn-lt"/>
              </a:rPr>
              <a:t>位上的，也有个</a:t>
            </a:r>
            <a:r>
              <a:rPr lang="zh-CN" altLang="en-US" sz="2300" b="1" dirty="0">
                <a:gradFill>
                  <a:gsLst>
                    <a:gs pos="0">
                      <a:srgbClr val="7B32B2"/>
                    </a:gs>
                    <a:gs pos="100000">
                      <a:srgbClr val="401A5D"/>
                    </a:gs>
                  </a:gsLst>
                  <a:lin scaled="0"/>
                </a:gradFill>
                <a:latin typeface="仿宋" panose="02010609060101010101" charset="-122"/>
                <a:ea typeface="仿宋" panose="02010609060101010101" charset="-122"/>
                <a:cs typeface="仿宋" panose="02010609060101010101" charset="-122"/>
                <a:sym typeface="+mn-lt"/>
              </a:rPr>
              <a:t>继续</a:t>
            </a:r>
            <a:r>
              <a:rPr lang="zh-CN" altLang="en-US" sz="2300" b="1" dirty="0">
                <a:latin typeface="仿宋" panose="02010609060101010101" charset="-122"/>
                <a:ea typeface="仿宋" panose="02010609060101010101" charset="-122"/>
                <a:cs typeface="仿宋" panose="02010609060101010101" charset="-122"/>
                <a:sym typeface="+mn-lt"/>
              </a:rPr>
              <a:t>学习提高的必要性。</a:t>
            </a:r>
            <a:endParaRPr lang="zh-CN" altLang="en-US" sz="23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617970" cy="650875"/>
          </a:xfrm>
          <a:prstGeom prst="rect">
            <a:avLst/>
          </a:prstGeom>
        </p:spPr>
        <p:txBody>
          <a:bodyPr wrap="non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第一，要加强学习，提高政策理论水平。</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9" name="图片 8" descr="艺术动态"/>
          <p:cNvPicPr>
            <a:picLocks noChangeAspect="1"/>
          </p:cNvPicPr>
          <p:nvPr/>
        </p:nvPicPr>
        <p:blipFill>
          <a:blip r:embed="rId1"/>
          <a:stretch>
            <a:fillRect/>
          </a:stretch>
        </p:blipFill>
        <p:spPr>
          <a:xfrm>
            <a:off x="7858760" y="4203700"/>
            <a:ext cx="2188210" cy="20129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2"/>
          <p:cNvSpPr/>
          <p:nvPr/>
        </p:nvSpPr>
        <p:spPr>
          <a:xfrm>
            <a:off x="912495" y="1562735"/>
            <a:ext cx="10367645" cy="457835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2" name="MH_Other_1"/>
          <p:cNvSpPr/>
          <p:nvPr>
            <p:custDataLst>
              <p:tags r:id="rId1"/>
            </p:custDataLst>
          </p:nvPr>
        </p:nvSpPr>
        <p:spPr>
          <a:xfrm rot="21439215">
            <a:off x="2298243" y="4585599"/>
            <a:ext cx="1028700" cy="1041400"/>
          </a:xfrm>
          <a:prstGeom prst="roundRect">
            <a:avLst>
              <a:gd name="adj" fmla="val 18567"/>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w="38100">
            <a:solidFill>
              <a:schemeClr val="bg1">
                <a:lumMod val="85000"/>
              </a:schemeClr>
            </a:soli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088" tIns="47544" rIns="95088" bIns="47544" anchor="ctr"/>
          <a:lstStyle/>
          <a:p>
            <a:pPr algn="ctr"/>
            <a:r>
              <a:rPr lang="en-US" altLang="zh-CN" sz="5400" dirty="0">
                <a:solidFill>
                  <a:schemeClr val="bg1"/>
                </a:solidFill>
                <a:cs typeface="+mn-ea"/>
                <a:sym typeface="+mn-lt"/>
              </a:rPr>
              <a:t>3</a:t>
            </a:r>
            <a:endParaRPr lang="zh-CN" altLang="en-US" sz="5400" dirty="0">
              <a:solidFill>
                <a:schemeClr val="bg1"/>
              </a:solidFill>
              <a:cs typeface="+mn-ea"/>
              <a:sym typeface="+mn-lt"/>
            </a:endParaRPr>
          </a:p>
        </p:txBody>
      </p:sp>
      <p:cxnSp>
        <p:nvCxnSpPr>
          <p:cNvPr id="3" name="MH_Other_2"/>
          <p:cNvCxnSpPr/>
          <p:nvPr>
            <p:custDataLst>
              <p:tags r:id="rId2"/>
            </p:custDataLst>
          </p:nvPr>
        </p:nvCxnSpPr>
        <p:spPr>
          <a:xfrm>
            <a:off x="3326943" y="5077724"/>
            <a:ext cx="896849" cy="0"/>
          </a:xfrm>
          <a:prstGeom prst="straightConnector1">
            <a:avLst/>
          </a:prstGeom>
          <a:ln w="12700">
            <a:solidFill>
              <a:schemeClr val="bg1">
                <a:lumMod val="50000"/>
              </a:schemeClr>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4" name="MH_Other_3"/>
          <p:cNvSpPr/>
          <p:nvPr>
            <p:custDataLst>
              <p:tags r:id="rId3"/>
            </p:custDataLst>
          </p:nvPr>
        </p:nvSpPr>
        <p:spPr>
          <a:xfrm rot="21439215">
            <a:off x="2718283" y="3176618"/>
            <a:ext cx="1028700" cy="1041400"/>
          </a:xfrm>
          <a:prstGeom prst="roundRect">
            <a:avLst>
              <a:gd name="adj" fmla="val 18567"/>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w="38100">
            <a:solidFill>
              <a:schemeClr val="bg1">
                <a:lumMod val="85000"/>
              </a:schemeClr>
            </a:soli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088" tIns="47544" rIns="95088" bIns="47544" anchor="ctr"/>
          <a:lstStyle/>
          <a:p>
            <a:pPr algn="ctr"/>
            <a:r>
              <a:rPr lang="en-US" altLang="zh-CN" sz="5400" dirty="0">
                <a:solidFill>
                  <a:schemeClr val="bg1"/>
                </a:solidFill>
                <a:cs typeface="+mn-ea"/>
                <a:sym typeface="+mn-lt"/>
              </a:rPr>
              <a:t>2</a:t>
            </a:r>
            <a:endParaRPr lang="zh-CN" altLang="en-US" sz="5400" dirty="0">
              <a:solidFill>
                <a:schemeClr val="bg1"/>
              </a:solidFill>
              <a:cs typeface="+mn-ea"/>
              <a:sym typeface="+mn-lt"/>
            </a:endParaRPr>
          </a:p>
        </p:txBody>
      </p:sp>
      <p:sp>
        <p:nvSpPr>
          <p:cNvPr id="5" name="MH_Other_5"/>
          <p:cNvSpPr/>
          <p:nvPr>
            <p:custDataLst>
              <p:tags r:id="rId4"/>
            </p:custDataLst>
          </p:nvPr>
        </p:nvSpPr>
        <p:spPr>
          <a:xfrm rot="21116664">
            <a:off x="2414715" y="1767637"/>
            <a:ext cx="1027112" cy="1041400"/>
          </a:xfrm>
          <a:prstGeom prst="roundRect">
            <a:avLst>
              <a:gd name="adj" fmla="val 18567"/>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lin ang="2700000" scaled="1"/>
            <a:tileRect/>
          </a:gradFill>
          <a:ln w="38100">
            <a:solidFill>
              <a:schemeClr val="bg1">
                <a:lumMod val="85000"/>
              </a:schemeClr>
            </a:soli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088" tIns="47544" rIns="95088" bIns="47544" anchor="ctr"/>
          <a:lstStyle/>
          <a:p>
            <a:pPr algn="ctr"/>
            <a:r>
              <a:rPr lang="en-US" altLang="zh-CN" sz="5400" dirty="0">
                <a:solidFill>
                  <a:schemeClr val="bg1"/>
                </a:solidFill>
                <a:cs typeface="+mn-ea"/>
                <a:sym typeface="+mn-lt"/>
              </a:rPr>
              <a:t>1</a:t>
            </a:r>
            <a:endParaRPr lang="zh-CN" altLang="en-US" sz="5400" dirty="0">
              <a:solidFill>
                <a:schemeClr val="bg1"/>
              </a:solidFill>
              <a:cs typeface="+mn-ea"/>
              <a:sym typeface="+mn-lt"/>
            </a:endParaRPr>
          </a:p>
        </p:txBody>
      </p:sp>
      <p:cxnSp>
        <p:nvCxnSpPr>
          <p:cNvPr id="6" name="MH_Other_6"/>
          <p:cNvCxnSpPr/>
          <p:nvPr>
            <p:custDataLst>
              <p:tags r:id="rId5"/>
            </p:custDataLst>
          </p:nvPr>
        </p:nvCxnSpPr>
        <p:spPr>
          <a:xfrm>
            <a:off x="3350705" y="2151494"/>
            <a:ext cx="873087" cy="0"/>
          </a:xfrm>
          <a:prstGeom prst="straightConnector1">
            <a:avLst/>
          </a:prstGeom>
          <a:ln w="12700">
            <a:solidFill>
              <a:schemeClr val="bg1">
                <a:lumMod val="50000"/>
              </a:schemeClr>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7" name="MH_Other_7"/>
          <p:cNvSpPr/>
          <p:nvPr>
            <p:custDataLst>
              <p:tags r:id="rId6"/>
            </p:custDataLst>
          </p:nvPr>
        </p:nvSpPr>
        <p:spPr>
          <a:xfrm>
            <a:off x="1259205" y="2457450"/>
            <a:ext cx="1435100" cy="3450590"/>
          </a:xfrm>
          <a:custGeom>
            <a:avLst/>
            <a:gdLst>
              <a:gd name="connsiteX0" fmla="*/ 293746 w 1306152"/>
              <a:gd name="connsiteY0" fmla="*/ 0 h 2686846"/>
              <a:gd name="connsiteX1" fmla="*/ 585501 w 1306152"/>
              <a:gd name="connsiteY1" fmla="*/ 291755 h 2686846"/>
              <a:gd name="connsiteX2" fmla="*/ 579574 w 1306152"/>
              <a:gd name="connsiteY2" fmla="*/ 350554 h 2686846"/>
              <a:gd name="connsiteX3" fmla="*/ 577096 w 1306152"/>
              <a:gd name="connsiteY3" fmla="*/ 358536 h 2686846"/>
              <a:gd name="connsiteX4" fmla="*/ 935187 w 1306152"/>
              <a:gd name="connsiteY4" fmla="*/ 95888 h 2686846"/>
              <a:gd name="connsiteX5" fmla="*/ 983494 w 1306152"/>
              <a:gd name="connsiteY5" fmla="*/ 103315 h 2686846"/>
              <a:gd name="connsiteX6" fmla="*/ 1065250 w 1306152"/>
              <a:gd name="connsiteY6" fmla="*/ 214780 h 2686846"/>
              <a:gd name="connsiteX7" fmla="*/ 1057823 w 1306152"/>
              <a:gd name="connsiteY7" fmla="*/ 263088 h 2686846"/>
              <a:gd name="connsiteX8" fmla="*/ 613339 w 1306152"/>
              <a:gd name="connsiteY8" fmla="*/ 589102 h 2686846"/>
              <a:gd name="connsiteX9" fmla="*/ 1182197 w 1306152"/>
              <a:gd name="connsiteY9" fmla="*/ 245417 h 2686846"/>
              <a:gd name="connsiteX10" fmla="*/ 1229663 w 1306152"/>
              <a:gd name="connsiteY10" fmla="*/ 257130 h 2686846"/>
              <a:gd name="connsiteX11" fmla="*/ 1301166 w 1306152"/>
              <a:gd name="connsiteY11" fmla="*/ 375480 h 2686846"/>
              <a:gd name="connsiteX12" fmla="*/ 1289454 w 1306152"/>
              <a:gd name="connsiteY12" fmla="*/ 422945 h 2686846"/>
              <a:gd name="connsiteX13" fmla="*/ 520445 w 1306152"/>
              <a:gd name="connsiteY13" fmla="*/ 887555 h 2686846"/>
              <a:gd name="connsiteX14" fmla="*/ 520445 w 1306152"/>
              <a:gd name="connsiteY14" fmla="*/ 1530594 h 2686846"/>
              <a:gd name="connsiteX15" fmla="*/ 517079 w 1306152"/>
              <a:gd name="connsiteY15" fmla="*/ 1547268 h 2686846"/>
              <a:gd name="connsiteX16" fmla="*/ 524388 w 1306152"/>
              <a:gd name="connsiteY16" fmla="*/ 1558620 h 2686846"/>
              <a:gd name="connsiteX17" fmla="*/ 598416 w 1306152"/>
              <a:gd name="connsiteY17" fmla="*/ 1747885 h 2686846"/>
              <a:gd name="connsiteX18" fmla="*/ 602444 w 1306152"/>
              <a:gd name="connsiteY18" fmla="*/ 1749554 h 2686846"/>
              <a:gd name="connsiteX19" fmla="*/ 613843 w 1306152"/>
              <a:gd name="connsiteY19" fmla="*/ 1777073 h 2686846"/>
              <a:gd name="connsiteX20" fmla="*/ 613843 w 1306152"/>
              <a:gd name="connsiteY20" fmla="*/ 2639033 h 2686846"/>
              <a:gd name="connsiteX21" fmla="*/ 574924 w 1306152"/>
              <a:gd name="connsiteY21" fmla="*/ 2677952 h 2686846"/>
              <a:gd name="connsiteX22" fmla="*/ 419251 w 1306152"/>
              <a:gd name="connsiteY22" fmla="*/ 2677952 h 2686846"/>
              <a:gd name="connsiteX23" fmla="*/ 380332 w 1306152"/>
              <a:gd name="connsiteY23" fmla="*/ 2639033 h 2686846"/>
              <a:gd name="connsiteX24" fmla="*/ 380332 w 1306152"/>
              <a:gd name="connsiteY24" fmla="*/ 1815414 h 2686846"/>
              <a:gd name="connsiteX25" fmla="*/ 312333 w 1306152"/>
              <a:gd name="connsiteY25" fmla="*/ 1641561 h 2686846"/>
              <a:gd name="connsiteX26" fmla="*/ 308084 w 1306152"/>
              <a:gd name="connsiteY26" fmla="*/ 1617337 h 2686846"/>
              <a:gd name="connsiteX27" fmla="*/ 233545 w 1306152"/>
              <a:gd name="connsiteY27" fmla="*/ 1617337 h 2686846"/>
              <a:gd name="connsiteX28" fmla="*/ 233545 w 1306152"/>
              <a:gd name="connsiteY28" fmla="*/ 2648895 h 2686846"/>
              <a:gd name="connsiteX29" fmla="*/ 195594 w 1306152"/>
              <a:gd name="connsiteY29" fmla="*/ 2686846 h 2686846"/>
              <a:gd name="connsiteX30" fmla="*/ 43797 w 1306152"/>
              <a:gd name="connsiteY30" fmla="*/ 2686846 h 2686846"/>
              <a:gd name="connsiteX31" fmla="*/ 5846 w 1306152"/>
              <a:gd name="connsiteY31" fmla="*/ 2648895 h 2686846"/>
              <a:gd name="connsiteX32" fmla="*/ 5846 w 1306152"/>
              <a:gd name="connsiteY32" fmla="*/ 1581840 h 2686846"/>
              <a:gd name="connsiteX33" fmla="*/ 10701 w 1306152"/>
              <a:gd name="connsiteY33" fmla="*/ 1570120 h 2686846"/>
              <a:gd name="connsiteX34" fmla="*/ 6817 w 1306152"/>
              <a:gd name="connsiteY34" fmla="*/ 1564359 h 2686846"/>
              <a:gd name="connsiteX35" fmla="*/ 0 w 1306152"/>
              <a:gd name="connsiteY35" fmla="*/ 1530594 h 2686846"/>
              <a:gd name="connsiteX36" fmla="*/ 0 w 1306152"/>
              <a:gd name="connsiteY36" fmla="*/ 695715 h 2686846"/>
              <a:gd name="connsiteX37" fmla="*/ 86743 w 1306152"/>
              <a:gd name="connsiteY37" fmla="*/ 608972 h 2686846"/>
              <a:gd name="connsiteX38" fmla="*/ 235655 w 1306152"/>
              <a:gd name="connsiteY38" fmla="*/ 608972 h 2686846"/>
              <a:gd name="connsiteX39" fmla="*/ 275415 w 1306152"/>
              <a:gd name="connsiteY39" fmla="*/ 579809 h 2686846"/>
              <a:gd name="connsiteX40" fmla="*/ 180182 w 1306152"/>
              <a:gd name="connsiteY40" fmla="*/ 560583 h 2686846"/>
              <a:gd name="connsiteX41" fmla="*/ 1991 w 1306152"/>
              <a:gd name="connsiteY41" fmla="*/ 291755 h 2686846"/>
              <a:gd name="connsiteX42" fmla="*/ 293746 w 1306152"/>
              <a:gd name="connsiteY42" fmla="*/ 0 h 2686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306152" h="2686846">
                <a:moveTo>
                  <a:pt x="293746" y="0"/>
                </a:moveTo>
                <a:cubicBezTo>
                  <a:pt x="454878" y="0"/>
                  <a:pt x="585501" y="130623"/>
                  <a:pt x="585501" y="291755"/>
                </a:cubicBezTo>
                <a:cubicBezTo>
                  <a:pt x="585501" y="311897"/>
                  <a:pt x="583460" y="331561"/>
                  <a:pt x="579574" y="350554"/>
                </a:cubicBezTo>
                <a:lnTo>
                  <a:pt x="577096" y="358536"/>
                </a:lnTo>
                <a:lnTo>
                  <a:pt x="935187" y="95888"/>
                </a:lnTo>
                <a:cubicBezTo>
                  <a:pt x="950578" y="84599"/>
                  <a:pt x="972206" y="87925"/>
                  <a:pt x="983494" y="103315"/>
                </a:cubicBezTo>
                <a:lnTo>
                  <a:pt x="1065250" y="214780"/>
                </a:lnTo>
                <a:cubicBezTo>
                  <a:pt x="1076539" y="230171"/>
                  <a:pt x="1073213" y="251799"/>
                  <a:pt x="1057823" y="263088"/>
                </a:cubicBezTo>
                <a:lnTo>
                  <a:pt x="613339" y="589102"/>
                </a:lnTo>
                <a:lnTo>
                  <a:pt x="1182197" y="245417"/>
                </a:lnTo>
                <a:cubicBezTo>
                  <a:pt x="1198539" y="235544"/>
                  <a:pt x="1219790" y="240788"/>
                  <a:pt x="1229663" y="257130"/>
                </a:cubicBezTo>
                <a:lnTo>
                  <a:pt x="1301166" y="375480"/>
                </a:lnTo>
                <a:cubicBezTo>
                  <a:pt x="1311039" y="391821"/>
                  <a:pt x="1305795" y="413072"/>
                  <a:pt x="1289454" y="422945"/>
                </a:cubicBezTo>
                <a:lnTo>
                  <a:pt x="520445" y="887555"/>
                </a:lnTo>
                <a:lnTo>
                  <a:pt x="520445" y="1530594"/>
                </a:lnTo>
                <a:lnTo>
                  <a:pt x="517079" y="1547268"/>
                </a:lnTo>
                <a:lnTo>
                  <a:pt x="524388" y="1558620"/>
                </a:lnTo>
                <a:lnTo>
                  <a:pt x="598416" y="1747885"/>
                </a:lnTo>
                <a:lnTo>
                  <a:pt x="602444" y="1749554"/>
                </a:lnTo>
                <a:cubicBezTo>
                  <a:pt x="609487" y="1756597"/>
                  <a:pt x="613843" y="1766326"/>
                  <a:pt x="613843" y="1777073"/>
                </a:cubicBezTo>
                <a:lnTo>
                  <a:pt x="613843" y="2639033"/>
                </a:lnTo>
                <a:cubicBezTo>
                  <a:pt x="613843" y="2660527"/>
                  <a:pt x="596418" y="2677952"/>
                  <a:pt x="574924" y="2677952"/>
                </a:cubicBezTo>
                <a:lnTo>
                  <a:pt x="419251" y="2677952"/>
                </a:lnTo>
                <a:cubicBezTo>
                  <a:pt x="397757" y="2677952"/>
                  <a:pt x="380332" y="2660527"/>
                  <a:pt x="380332" y="2639033"/>
                </a:cubicBezTo>
                <a:lnTo>
                  <a:pt x="380332" y="1815414"/>
                </a:lnTo>
                <a:lnTo>
                  <a:pt x="312333" y="1641561"/>
                </a:lnTo>
                <a:lnTo>
                  <a:pt x="308084" y="1617337"/>
                </a:lnTo>
                <a:lnTo>
                  <a:pt x="233545" y="1617337"/>
                </a:lnTo>
                <a:lnTo>
                  <a:pt x="233545" y="2648895"/>
                </a:lnTo>
                <a:cubicBezTo>
                  <a:pt x="233545" y="2669855"/>
                  <a:pt x="216554" y="2686846"/>
                  <a:pt x="195594" y="2686846"/>
                </a:cubicBezTo>
                <a:lnTo>
                  <a:pt x="43797" y="2686846"/>
                </a:lnTo>
                <a:cubicBezTo>
                  <a:pt x="22837" y="2686846"/>
                  <a:pt x="5846" y="2669855"/>
                  <a:pt x="5846" y="2648895"/>
                </a:cubicBezTo>
                <a:lnTo>
                  <a:pt x="5846" y="1581840"/>
                </a:lnTo>
                <a:lnTo>
                  <a:pt x="10701" y="1570120"/>
                </a:lnTo>
                <a:lnTo>
                  <a:pt x="6817" y="1564359"/>
                </a:lnTo>
                <a:cubicBezTo>
                  <a:pt x="2427" y="1553981"/>
                  <a:pt x="0" y="1542571"/>
                  <a:pt x="0" y="1530594"/>
                </a:cubicBezTo>
                <a:lnTo>
                  <a:pt x="0" y="695715"/>
                </a:lnTo>
                <a:cubicBezTo>
                  <a:pt x="0" y="647808"/>
                  <a:pt x="38836" y="608972"/>
                  <a:pt x="86743" y="608972"/>
                </a:cubicBezTo>
                <a:lnTo>
                  <a:pt x="235655" y="608972"/>
                </a:lnTo>
                <a:lnTo>
                  <a:pt x="275415" y="579809"/>
                </a:lnTo>
                <a:lnTo>
                  <a:pt x="180182" y="560583"/>
                </a:lnTo>
                <a:cubicBezTo>
                  <a:pt x="75466" y="516292"/>
                  <a:pt x="1991" y="412604"/>
                  <a:pt x="1991" y="291755"/>
                </a:cubicBezTo>
                <a:cubicBezTo>
                  <a:pt x="1991" y="130623"/>
                  <a:pt x="132614" y="0"/>
                  <a:pt x="293746" y="0"/>
                </a:cubicBezTo>
                <a:close/>
              </a:path>
            </a:pathLst>
          </a:custGeom>
          <a:solidFill>
            <a:schemeClr val="bg1">
              <a:lumMod val="50000"/>
            </a:schemeClr>
          </a:solidFill>
          <a:ln>
            <a:noFill/>
          </a:ln>
          <a:effectLst>
            <a:outerShdw blurRad="76200" dir="13500000" sy="23000" kx="12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normAutofit/>
          </a:bodyPr>
          <a:lstStyle/>
          <a:p>
            <a:pPr algn="ctr">
              <a:defRPr/>
            </a:pPr>
            <a:endParaRPr lang="zh-CN" altLang="en-US">
              <a:cs typeface="+mn-ea"/>
              <a:sym typeface="+mn-lt"/>
            </a:endParaRPr>
          </a:p>
        </p:txBody>
      </p:sp>
      <p:cxnSp>
        <p:nvCxnSpPr>
          <p:cNvPr id="9" name="MH_Other_2"/>
          <p:cNvCxnSpPr>
            <a:endCxn id="8" idx="1"/>
          </p:cNvCxnSpPr>
          <p:nvPr>
            <p:custDataLst>
              <p:tags r:id="rId7"/>
            </p:custDataLst>
          </p:nvPr>
        </p:nvCxnSpPr>
        <p:spPr>
          <a:xfrm flipV="1">
            <a:off x="3770766" y="3621723"/>
            <a:ext cx="971414" cy="188"/>
          </a:xfrm>
          <a:prstGeom prst="straightConnector1">
            <a:avLst/>
          </a:prstGeom>
          <a:ln w="12700">
            <a:solidFill>
              <a:schemeClr val="bg1">
                <a:lumMod val="50000"/>
              </a:schemeClr>
            </a:solidFill>
            <a:prstDash val="dash"/>
            <a:tailEnd type="stealth" w="lg" len="lg"/>
          </a:ln>
        </p:spPr>
        <p:style>
          <a:lnRef idx="1">
            <a:schemeClr val="accent1"/>
          </a:lnRef>
          <a:fillRef idx="0">
            <a:schemeClr val="accent1"/>
          </a:fillRef>
          <a:effectRef idx="0">
            <a:schemeClr val="accent1"/>
          </a:effectRef>
          <a:fontRef idx="minor">
            <a:schemeClr val="tx1"/>
          </a:fontRef>
        </p:style>
      </p:cxnSp>
      <p:sp>
        <p:nvSpPr>
          <p:cNvPr id="11" name="矩形 10"/>
          <p:cNvSpPr/>
          <p:nvPr/>
        </p:nvSpPr>
        <p:spPr>
          <a:xfrm>
            <a:off x="4165363" y="1904191"/>
            <a:ext cx="6309360" cy="553085"/>
          </a:xfrm>
          <a:prstGeom prst="rect">
            <a:avLst/>
          </a:prstGeom>
        </p:spPr>
        <p:txBody>
          <a:bodyPr wrap="none">
            <a:spAutoFit/>
          </a:bodyPr>
          <a:lstStyle/>
          <a:p>
            <a:r>
              <a:rPr lang="zh-CN" altLang="en-US" sz="3000" b="1" dirty="0">
                <a:solidFill>
                  <a:srgbClr val="FF0000"/>
                </a:solidFill>
                <a:latin typeface="黑体" panose="02010609060101010101" pitchFamily="49" charset="-122"/>
                <a:ea typeface="黑体" panose="02010609060101010101" pitchFamily="49" charset="-122"/>
                <a:cs typeface="+mn-ea"/>
                <a:sym typeface="+mn-lt"/>
              </a:rPr>
              <a:t>加强学校管理干部队伍建设的必要性</a:t>
            </a:r>
            <a:endParaRPr lang="zh-CN" altLang="en-US" sz="3000" b="1" dirty="0">
              <a:solidFill>
                <a:srgbClr val="FF0000"/>
              </a:solidFill>
              <a:latin typeface="黑体" panose="02010609060101010101" pitchFamily="49" charset="-122"/>
              <a:ea typeface="黑体" panose="02010609060101010101" pitchFamily="49" charset="-122"/>
              <a:cs typeface="+mn-ea"/>
              <a:sym typeface="+mn-lt"/>
            </a:endParaRPr>
          </a:p>
        </p:txBody>
      </p:sp>
      <p:sp>
        <p:nvSpPr>
          <p:cNvPr id="13" name="矩形 12"/>
          <p:cNvSpPr/>
          <p:nvPr/>
        </p:nvSpPr>
        <p:spPr>
          <a:xfrm>
            <a:off x="4188371" y="4801181"/>
            <a:ext cx="7462520" cy="553085"/>
          </a:xfrm>
          <a:prstGeom prst="rect">
            <a:avLst/>
          </a:prstGeom>
        </p:spPr>
        <p:txBody>
          <a:bodyPr wrap="square">
            <a:spAutoFit/>
          </a:bodyPr>
          <a:lstStyle/>
          <a:p>
            <a:r>
              <a:rPr lang="zh-CN" altLang="en-US" sz="3000" b="1" dirty="0">
                <a:solidFill>
                  <a:srgbClr val="FF0000"/>
                </a:solidFill>
                <a:latin typeface="黑体" panose="02010609060101010101" pitchFamily="49" charset="-122"/>
                <a:ea typeface="黑体" panose="02010609060101010101" pitchFamily="49" charset="-122"/>
                <a:cs typeface="+mn-ea"/>
                <a:sym typeface="+mn-lt"/>
              </a:rPr>
              <a:t>提高学校管理干部素质和能力的几点建议</a:t>
            </a:r>
            <a:endParaRPr lang="zh-CN" altLang="en-US" sz="3000" b="1" dirty="0">
              <a:solidFill>
                <a:srgbClr val="FF0000"/>
              </a:solidFill>
              <a:latin typeface="黑体" panose="02010609060101010101" pitchFamily="49" charset="-122"/>
              <a:ea typeface="黑体" panose="02010609060101010101" pitchFamily="49" charset="-122"/>
              <a:cs typeface="+mn-ea"/>
              <a:sym typeface="+mn-lt"/>
            </a:endParaRPr>
          </a:p>
        </p:txBody>
      </p:sp>
      <p:sp>
        <p:nvSpPr>
          <p:cNvPr id="15" name="TextBox 3"/>
          <p:cNvSpPr txBox="1"/>
          <p:nvPr/>
        </p:nvSpPr>
        <p:spPr>
          <a:xfrm>
            <a:off x="829095" y="404664"/>
            <a:ext cx="1451474" cy="523220"/>
          </a:xfrm>
          <a:prstGeom prst="rect">
            <a:avLst/>
          </a:prstGeom>
          <a:noFill/>
        </p:spPr>
        <p:txBody>
          <a:bodyPr wrap="square">
            <a:spAutoFit/>
          </a:bodyPr>
          <a:lstStyle/>
          <a:p>
            <a:pPr algn="l">
              <a:defRPr/>
            </a:pPr>
            <a:r>
              <a:rPr lang="zh-CN" altLang="en-US" sz="2800" b="1" dirty="0">
                <a:solidFill>
                  <a:srgbClr val="666666"/>
                </a:solidFill>
                <a:latin typeface="微软雅黑" panose="020B0503020204020204" pitchFamily="34" charset="-122"/>
                <a:ea typeface="微软雅黑" panose="020B0503020204020204" pitchFamily="34" charset="-122"/>
              </a:rPr>
              <a:t>目录</a:t>
            </a:r>
            <a:endParaRPr lang="zh-CN" altLang="en-US" sz="2800" b="1" dirty="0">
              <a:solidFill>
                <a:srgbClr val="666666"/>
              </a:solidFill>
              <a:latin typeface="微软雅黑" panose="020B0503020204020204" pitchFamily="34" charset="-122"/>
              <a:ea typeface="微软雅黑" panose="020B0503020204020204" pitchFamily="34" charset="-122"/>
            </a:endParaRPr>
          </a:p>
        </p:txBody>
      </p:sp>
      <p:sp>
        <p:nvSpPr>
          <p:cNvPr id="16" name="矩形 24"/>
          <p:cNvSpPr>
            <a:spLocks noChangeArrowheads="1"/>
          </p:cNvSpPr>
          <p:nvPr/>
        </p:nvSpPr>
        <p:spPr bwMode="auto">
          <a:xfrm>
            <a:off x="1701162" y="427924"/>
            <a:ext cx="2447635" cy="523220"/>
          </a:xfrm>
          <a:prstGeom prst="rect">
            <a:avLst/>
          </a:prstGeom>
          <a:noFill/>
          <a:ln w="9525">
            <a:noFill/>
            <a:miter lim="800000"/>
          </a:ln>
        </p:spPr>
        <p:txBody>
          <a:bodyPr wrap="square">
            <a:spAutoFit/>
          </a:bodyPr>
          <a:lstStyle/>
          <a:p>
            <a:r>
              <a:rPr lang="en-US" altLang="zh-CN" sz="2800" b="1" dirty="0">
                <a:solidFill>
                  <a:srgbClr val="984807"/>
                </a:solidFill>
                <a:ea typeface="微软雅黑" panose="020B0503020204020204" pitchFamily="34" charset="-122"/>
                <a:cs typeface="Arial Unicode MS" panose="020B0604020202020204" pitchFamily="34" charset="-122"/>
              </a:rPr>
              <a:t>CONTENT</a:t>
            </a:r>
            <a:endParaRPr lang="zh-CN" altLang="en-US" sz="2800" b="1" dirty="0">
              <a:solidFill>
                <a:srgbClr val="984807"/>
              </a:solidFill>
              <a:ea typeface="微软雅黑" panose="020B0503020204020204" pitchFamily="34" charset="-122"/>
              <a:cs typeface="Arial Unicode MS" panose="020B0604020202020204" pitchFamily="34" charset="-122"/>
            </a:endParaRPr>
          </a:p>
        </p:txBody>
      </p:sp>
      <p:sp>
        <p:nvSpPr>
          <p:cNvPr id="8" name="文本框 7"/>
          <p:cNvSpPr txBox="1"/>
          <p:nvPr/>
        </p:nvSpPr>
        <p:spPr>
          <a:xfrm>
            <a:off x="4742180" y="3345180"/>
            <a:ext cx="6309360" cy="553085"/>
          </a:xfrm>
          <a:prstGeom prst="rect">
            <a:avLst/>
          </a:prstGeom>
          <a:noFill/>
        </p:spPr>
        <p:txBody>
          <a:bodyPr wrap="none" rtlCol="0" anchor="t">
            <a:spAutoFit/>
          </a:bodyPr>
          <a:lstStyle/>
          <a:p>
            <a:r>
              <a:rPr lang="zh-CN" altLang="en-US" sz="3000" b="1" dirty="0">
                <a:solidFill>
                  <a:srgbClr val="FF0000"/>
                </a:solidFill>
                <a:latin typeface="黑体" panose="02010609060101010101" pitchFamily="49" charset="-122"/>
                <a:ea typeface="黑体" panose="02010609060101010101" pitchFamily="49" charset="-122"/>
                <a:cs typeface="+mn-ea"/>
                <a:sym typeface="+mn-lt"/>
              </a:rPr>
              <a:t>学校管理干部队伍中存在的主要问题</a:t>
            </a:r>
            <a:endParaRPr lang="zh-CN" altLang="en-US" sz="3000" b="1" dirty="0">
              <a:solidFill>
                <a:srgbClr val="FF0000"/>
              </a:solidFill>
              <a:latin typeface="黑体" panose="02010609060101010101" pitchFamily="49" charset="-122"/>
              <a:ea typeface="黑体" panose="02010609060101010101" pitchFamily="49"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14:presetBounceEnd="50000">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14:bounceEnd="50000">
                                          <p:cBhvr additive="base">
                                            <p:cTn id="7" dur="10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anim calcmode="lin" valueType="num">
                                          <p:cBhvr>
                                            <p:cTn id="15" dur="750" fill="hold"/>
                                            <p:tgtEl>
                                              <p:spTgt spid="5"/>
                                            </p:tgtEl>
                                            <p:attrNameLst>
                                              <p:attrName>ppt_x</p:attrName>
                                            </p:attrNameLst>
                                          </p:cBhvr>
                                          <p:tavLst>
                                            <p:tav tm="0">
                                              <p:val>
                                                <p:strVal val="#ppt_x"/>
                                              </p:val>
                                            </p:tav>
                                            <p:tav tm="100000">
                                              <p:val>
                                                <p:strVal val="#ppt_x"/>
                                              </p:val>
                                            </p:tav>
                                          </p:tavLst>
                                        </p:anim>
                                        <p:anim calcmode="lin" valueType="num">
                                          <p:cBhvr>
                                            <p:cTn id="16" dur="750" fill="hold"/>
                                            <p:tgtEl>
                                              <p:spTgt spid="5"/>
                                            </p:tgtEl>
                                            <p:attrNameLst>
                                              <p:attrName>ppt_y</p:attrName>
                                            </p:attrNameLst>
                                          </p:cBhvr>
                                          <p:tavLst>
                                            <p:tav tm="0">
                                              <p:val>
                                                <p:strVal val="#ppt_y-.1"/>
                                              </p:val>
                                            </p:tav>
                                            <p:tav tm="100000">
                                              <p:val>
                                                <p:strVal val="#ppt_y"/>
                                              </p:val>
                                            </p:tav>
                                          </p:tavLst>
                                        </p:anim>
                                      </p:childTnLst>
                                    </p:cTn>
                                  </p:par>
                                  <p:par>
                                    <p:cTn id="17" presetID="2" presetClass="entr" presetSubtype="8" accel="40000" fill="hold" nodeType="withEffect" p14:presetBounceEnd="40000">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14:bounceEnd="40000">
                                          <p:cBhvr additive="base">
                                            <p:cTn id="19" dur="500" fill="hold"/>
                                            <p:tgtEl>
                                              <p:spTgt spid="6"/>
                                            </p:tgtEl>
                                            <p:attrNameLst>
                                              <p:attrName>ppt_x</p:attrName>
                                            </p:attrNameLst>
                                          </p:cBhvr>
                                          <p:tavLst>
                                            <p:tav tm="0">
                                              <p:val>
                                                <p:strVal val="0-#ppt_w/2"/>
                                              </p:val>
                                            </p:tav>
                                            <p:tav tm="100000">
                                              <p:val>
                                                <p:strVal val="#ppt_x"/>
                                              </p:val>
                                            </p:tav>
                                          </p:tavLst>
                                        </p:anim>
                                        <p:anim calcmode="lin" valueType="num" p14:bounceEnd="40000">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accel="50000" fill="hold" grpId="0" nodeType="withEffect" p14:presetBounceEnd="50000">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14:bounceEnd="50000">
                                          <p:cBhvr additive="base">
                                            <p:cTn id="23" dur="1000" fill="hold"/>
                                            <p:tgtEl>
                                              <p:spTgt spid="11"/>
                                            </p:tgtEl>
                                            <p:attrNameLst>
                                              <p:attrName>ppt_x</p:attrName>
                                            </p:attrNameLst>
                                          </p:cBhvr>
                                          <p:tavLst>
                                            <p:tav tm="0">
                                              <p:val>
                                                <p:strVal val="1+#ppt_w/2"/>
                                              </p:val>
                                            </p:tav>
                                            <p:tav tm="100000">
                                              <p:val>
                                                <p:strVal val="#ppt_x"/>
                                              </p:val>
                                            </p:tav>
                                          </p:tavLst>
                                        </p:anim>
                                        <p:anim calcmode="lin" valueType="num" p14:bounceEnd="50000">
                                          <p:cBhvr additive="base">
                                            <p:cTn id="24" dur="10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47"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750"/>
                                            <p:tgtEl>
                                              <p:spTgt spid="4"/>
                                            </p:tgtEl>
                                          </p:cBhvr>
                                        </p:animEffect>
                                        <p:anim calcmode="lin" valueType="num">
                                          <p:cBhvr>
                                            <p:cTn id="31" dur="750" fill="hold"/>
                                            <p:tgtEl>
                                              <p:spTgt spid="4"/>
                                            </p:tgtEl>
                                            <p:attrNameLst>
                                              <p:attrName>ppt_x</p:attrName>
                                            </p:attrNameLst>
                                          </p:cBhvr>
                                          <p:tavLst>
                                            <p:tav tm="0">
                                              <p:val>
                                                <p:strVal val="#ppt_x"/>
                                              </p:val>
                                            </p:tav>
                                            <p:tav tm="100000">
                                              <p:val>
                                                <p:strVal val="#ppt_x"/>
                                              </p:val>
                                            </p:tav>
                                          </p:tavLst>
                                        </p:anim>
                                        <p:anim calcmode="lin" valueType="num">
                                          <p:cBhvr>
                                            <p:cTn id="32" dur="750" fill="hold"/>
                                            <p:tgtEl>
                                              <p:spTgt spid="4"/>
                                            </p:tgtEl>
                                            <p:attrNameLst>
                                              <p:attrName>ppt_y</p:attrName>
                                            </p:attrNameLst>
                                          </p:cBhvr>
                                          <p:tavLst>
                                            <p:tav tm="0">
                                              <p:val>
                                                <p:strVal val="#ppt_y-.1"/>
                                              </p:val>
                                            </p:tav>
                                            <p:tav tm="100000">
                                              <p:val>
                                                <p:strVal val="#ppt_y"/>
                                              </p:val>
                                            </p:tav>
                                          </p:tavLst>
                                        </p:anim>
                                      </p:childTnLst>
                                    </p:cTn>
                                  </p:par>
                                  <p:par>
                                    <p:cTn id="33" presetID="2" presetClass="entr" presetSubtype="8" accel="40000" fill="hold" nodeType="withEffect" p14:presetBounceEnd="40000">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14:bounceEnd="40000">
                                          <p:cBhvr additive="base">
                                            <p:cTn id="35" dur="500" fill="hold"/>
                                            <p:tgtEl>
                                              <p:spTgt spid="9"/>
                                            </p:tgtEl>
                                            <p:attrNameLst>
                                              <p:attrName>ppt_x</p:attrName>
                                            </p:attrNameLst>
                                          </p:cBhvr>
                                          <p:tavLst>
                                            <p:tav tm="0">
                                              <p:val>
                                                <p:strVal val="0-#ppt_w/2"/>
                                              </p:val>
                                            </p:tav>
                                            <p:tav tm="100000">
                                              <p:val>
                                                <p:strVal val="#ppt_x"/>
                                              </p:val>
                                            </p:tav>
                                          </p:tavLst>
                                        </p:anim>
                                        <p:anim calcmode="lin" valueType="num" p14:bounceEnd="40000">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750"/>
                                            <p:tgtEl>
                                              <p:spTgt spid="2"/>
                                            </p:tgtEl>
                                          </p:cBhvr>
                                        </p:animEffect>
                                        <p:anim calcmode="lin" valueType="num">
                                          <p:cBhvr>
                                            <p:cTn id="40" dur="750" fill="hold"/>
                                            <p:tgtEl>
                                              <p:spTgt spid="2"/>
                                            </p:tgtEl>
                                            <p:attrNameLst>
                                              <p:attrName>ppt_x</p:attrName>
                                            </p:attrNameLst>
                                          </p:cBhvr>
                                          <p:tavLst>
                                            <p:tav tm="0">
                                              <p:val>
                                                <p:strVal val="#ppt_x"/>
                                              </p:val>
                                            </p:tav>
                                            <p:tav tm="100000">
                                              <p:val>
                                                <p:strVal val="#ppt_x"/>
                                              </p:val>
                                            </p:tav>
                                          </p:tavLst>
                                        </p:anim>
                                        <p:anim calcmode="lin" valueType="num">
                                          <p:cBhvr>
                                            <p:cTn id="41" dur="750" fill="hold"/>
                                            <p:tgtEl>
                                              <p:spTgt spid="2"/>
                                            </p:tgtEl>
                                            <p:attrNameLst>
                                              <p:attrName>ppt_y</p:attrName>
                                            </p:attrNameLst>
                                          </p:cBhvr>
                                          <p:tavLst>
                                            <p:tav tm="0">
                                              <p:val>
                                                <p:strVal val="#ppt_y-.1"/>
                                              </p:val>
                                            </p:tav>
                                            <p:tav tm="100000">
                                              <p:val>
                                                <p:strVal val="#ppt_y"/>
                                              </p:val>
                                            </p:tav>
                                          </p:tavLst>
                                        </p:anim>
                                      </p:childTnLst>
                                    </p:cTn>
                                  </p:par>
                                  <p:par>
                                    <p:cTn id="42" presetID="2" presetClass="entr" presetSubtype="8" accel="40000" fill="hold" nodeType="withEffect" p14:presetBounceEnd="40000">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14:bounceEnd="40000">
                                          <p:cBhvr additive="base">
                                            <p:cTn id="44" dur="500" fill="hold"/>
                                            <p:tgtEl>
                                              <p:spTgt spid="3"/>
                                            </p:tgtEl>
                                            <p:attrNameLst>
                                              <p:attrName>ppt_x</p:attrName>
                                            </p:attrNameLst>
                                          </p:cBhvr>
                                          <p:tavLst>
                                            <p:tav tm="0">
                                              <p:val>
                                                <p:strVal val="0-#ppt_w/2"/>
                                              </p:val>
                                            </p:tav>
                                            <p:tav tm="100000">
                                              <p:val>
                                                <p:strVal val="#ppt_x"/>
                                              </p:val>
                                            </p:tav>
                                          </p:tavLst>
                                        </p:anim>
                                        <p:anim calcmode="lin" valueType="num" p14:bounceEnd="40000">
                                          <p:cBhvr additive="base">
                                            <p:cTn id="45" dur="500" fill="hold"/>
                                            <p:tgtEl>
                                              <p:spTgt spid="3"/>
                                            </p:tgtEl>
                                            <p:attrNameLst>
                                              <p:attrName>ppt_y</p:attrName>
                                            </p:attrNameLst>
                                          </p:cBhvr>
                                          <p:tavLst>
                                            <p:tav tm="0">
                                              <p:val>
                                                <p:strVal val="#ppt_y"/>
                                              </p:val>
                                            </p:tav>
                                            <p:tav tm="100000">
                                              <p:val>
                                                <p:strVal val="#ppt_y"/>
                                              </p:val>
                                            </p:tav>
                                          </p:tavLst>
                                        </p:anim>
                                      </p:childTnLst>
                                    </p:cTn>
                                  </p:par>
                                  <p:par>
                                    <p:cTn id="46" presetID="2" presetClass="entr" presetSubtype="2" accel="50000" fill="hold" grpId="0" nodeType="withEffect" p14:presetBounceEnd="50000">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14:bounceEnd="50000">
                                          <p:cBhvr additive="base">
                                            <p:cTn id="48" dur="1000" fill="hold"/>
                                            <p:tgtEl>
                                              <p:spTgt spid="13"/>
                                            </p:tgtEl>
                                            <p:attrNameLst>
                                              <p:attrName>ppt_x</p:attrName>
                                            </p:attrNameLst>
                                          </p:cBhvr>
                                          <p:tavLst>
                                            <p:tav tm="0">
                                              <p:val>
                                                <p:strVal val="1+#ppt_w/2"/>
                                              </p:val>
                                            </p:tav>
                                            <p:tav tm="100000">
                                              <p:val>
                                                <p:strVal val="#ppt_x"/>
                                              </p:val>
                                            </p:tav>
                                          </p:tavLst>
                                        </p:anim>
                                        <p:anim calcmode="lin" valueType="num" p14:bounceEnd="50000">
                                          <p:cBhvr additive="base">
                                            <p:cTn id="49"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 grpId="0" animBg="1"/>
          <p:bldP spid="4" grpId="0" animBg="1"/>
          <p:bldP spid="5" grpId="0" animBg="1"/>
          <p:bldP spid="7" grpId="0" bldLvl="0" animBg="1"/>
          <p:bldP spid="11" grpId="0"/>
          <p:bldP spid="13" grpId="0"/>
          <p:bldP spid="8"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accel="5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0-#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47" presetClass="entr" presetSubtype="0"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750"/>
                                            <p:tgtEl>
                                              <p:spTgt spid="5"/>
                                            </p:tgtEl>
                                          </p:cBhvr>
                                        </p:animEffect>
                                        <p:anim calcmode="lin" valueType="num">
                                          <p:cBhvr>
                                            <p:cTn id="15" dur="750" fill="hold"/>
                                            <p:tgtEl>
                                              <p:spTgt spid="5"/>
                                            </p:tgtEl>
                                            <p:attrNameLst>
                                              <p:attrName>ppt_x</p:attrName>
                                            </p:attrNameLst>
                                          </p:cBhvr>
                                          <p:tavLst>
                                            <p:tav tm="0">
                                              <p:val>
                                                <p:strVal val="#ppt_x"/>
                                              </p:val>
                                            </p:tav>
                                            <p:tav tm="100000">
                                              <p:val>
                                                <p:strVal val="#ppt_x"/>
                                              </p:val>
                                            </p:tav>
                                          </p:tavLst>
                                        </p:anim>
                                        <p:anim calcmode="lin" valueType="num">
                                          <p:cBhvr>
                                            <p:cTn id="16" dur="750" fill="hold"/>
                                            <p:tgtEl>
                                              <p:spTgt spid="5"/>
                                            </p:tgtEl>
                                            <p:attrNameLst>
                                              <p:attrName>ppt_y</p:attrName>
                                            </p:attrNameLst>
                                          </p:cBhvr>
                                          <p:tavLst>
                                            <p:tav tm="0">
                                              <p:val>
                                                <p:strVal val="#ppt_y-.1"/>
                                              </p:val>
                                            </p:tav>
                                            <p:tav tm="100000">
                                              <p:val>
                                                <p:strVal val="#ppt_y"/>
                                              </p:val>
                                            </p:tav>
                                          </p:tavLst>
                                        </p:anim>
                                      </p:childTnLst>
                                    </p:cTn>
                                  </p:par>
                                  <p:par>
                                    <p:cTn id="17" presetID="2" presetClass="entr" presetSubtype="8" accel="40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0-#ppt_w/2"/>
                                              </p:val>
                                            </p:tav>
                                            <p:tav tm="100000">
                                              <p:val>
                                                <p:strVal val="#ppt_x"/>
                                              </p:val>
                                            </p:tav>
                                          </p:tavLst>
                                        </p:anim>
                                        <p:anim calcmode="lin" valueType="num">
                                          <p:cBhvr additive="base">
                                            <p:cTn id="20" dur="500" fill="hold"/>
                                            <p:tgtEl>
                                              <p:spTgt spid="6"/>
                                            </p:tgtEl>
                                            <p:attrNameLst>
                                              <p:attrName>ppt_y</p:attrName>
                                            </p:attrNameLst>
                                          </p:cBhvr>
                                          <p:tavLst>
                                            <p:tav tm="0">
                                              <p:val>
                                                <p:strVal val="#ppt_y"/>
                                              </p:val>
                                            </p:tav>
                                            <p:tav tm="100000">
                                              <p:val>
                                                <p:strVal val="#ppt_y"/>
                                              </p:val>
                                            </p:tav>
                                          </p:tavLst>
                                        </p:anim>
                                      </p:childTnLst>
                                    </p:cTn>
                                  </p:par>
                                  <p:par>
                                    <p:cTn id="21" presetID="2" presetClass="entr" presetSubtype="2" accel="5000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additive="base">
                                            <p:cTn id="23" dur="1000" fill="hold"/>
                                            <p:tgtEl>
                                              <p:spTgt spid="11"/>
                                            </p:tgtEl>
                                            <p:attrNameLst>
                                              <p:attrName>ppt_x</p:attrName>
                                            </p:attrNameLst>
                                          </p:cBhvr>
                                          <p:tavLst>
                                            <p:tav tm="0">
                                              <p:val>
                                                <p:strVal val="1+#ppt_w/2"/>
                                              </p:val>
                                            </p:tav>
                                            <p:tav tm="100000">
                                              <p:val>
                                                <p:strVal val="#ppt_x"/>
                                              </p:val>
                                            </p:tav>
                                          </p:tavLst>
                                        </p:anim>
                                        <p:anim calcmode="lin" valueType="num">
                                          <p:cBhvr additive="base">
                                            <p:cTn id="24" dur="1000" fill="hold"/>
                                            <p:tgtEl>
                                              <p:spTgt spid="11"/>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1" presetClass="entr" presetSubtype="0" fill="hold" grpId="0" nodeType="afterEffect">
                                      <p:stCondLst>
                                        <p:cond delay="0"/>
                                      </p:stCondLst>
                                      <p:childTnLst>
                                        <p:set>
                                          <p:cBhvr>
                                            <p:cTn id="27" dur="1" fill="hold">
                                              <p:stCondLst>
                                                <p:cond delay="0"/>
                                              </p:stCondLst>
                                            </p:cTn>
                                            <p:tgtEl>
                                              <p:spTgt spid="8"/>
                                            </p:tgtEl>
                                            <p:attrNameLst>
                                              <p:attrName>style.visibility</p:attrName>
                                            </p:attrNameLst>
                                          </p:cBhvr>
                                          <p:to>
                                            <p:strVal val="visible"/>
                                          </p:to>
                                        </p:set>
                                      </p:childTnLst>
                                    </p:cTn>
                                  </p:par>
                                  <p:par>
                                    <p:cTn id="28" presetID="47"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750"/>
                                            <p:tgtEl>
                                              <p:spTgt spid="4"/>
                                            </p:tgtEl>
                                          </p:cBhvr>
                                        </p:animEffect>
                                        <p:anim calcmode="lin" valueType="num">
                                          <p:cBhvr>
                                            <p:cTn id="31" dur="750" fill="hold"/>
                                            <p:tgtEl>
                                              <p:spTgt spid="4"/>
                                            </p:tgtEl>
                                            <p:attrNameLst>
                                              <p:attrName>ppt_x</p:attrName>
                                            </p:attrNameLst>
                                          </p:cBhvr>
                                          <p:tavLst>
                                            <p:tav tm="0">
                                              <p:val>
                                                <p:strVal val="#ppt_x"/>
                                              </p:val>
                                            </p:tav>
                                            <p:tav tm="100000">
                                              <p:val>
                                                <p:strVal val="#ppt_x"/>
                                              </p:val>
                                            </p:tav>
                                          </p:tavLst>
                                        </p:anim>
                                        <p:anim calcmode="lin" valueType="num">
                                          <p:cBhvr>
                                            <p:cTn id="32" dur="750" fill="hold"/>
                                            <p:tgtEl>
                                              <p:spTgt spid="4"/>
                                            </p:tgtEl>
                                            <p:attrNameLst>
                                              <p:attrName>ppt_y</p:attrName>
                                            </p:attrNameLst>
                                          </p:cBhvr>
                                          <p:tavLst>
                                            <p:tav tm="0">
                                              <p:val>
                                                <p:strVal val="#ppt_y-.1"/>
                                              </p:val>
                                            </p:tav>
                                            <p:tav tm="100000">
                                              <p:val>
                                                <p:strVal val="#ppt_y"/>
                                              </p:val>
                                            </p:tav>
                                          </p:tavLst>
                                        </p:anim>
                                      </p:childTnLst>
                                    </p:cTn>
                                  </p:par>
                                  <p:par>
                                    <p:cTn id="33" presetID="2" presetClass="entr" presetSubtype="8" accel="40000" fill="hold" nodeType="withEffect">
                                      <p:stCondLst>
                                        <p:cond delay="0"/>
                                      </p:stCondLst>
                                      <p:childTnLst>
                                        <p:set>
                                          <p:cBhvr>
                                            <p:cTn id="34" dur="1" fill="hold">
                                              <p:stCondLst>
                                                <p:cond delay="0"/>
                                              </p:stCondLst>
                                            </p:cTn>
                                            <p:tgtEl>
                                              <p:spTgt spid="9"/>
                                            </p:tgtEl>
                                            <p:attrNameLst>
                                              <p:attrName>style.visibility</p:attrName>
                                            </p:attrNameLst>
                                          </p:cBhvr>
                                          <p:to>
                                            <p:strVal val="visible"/>
                                          </p:to>
                                        </p:set>
                                        <p:anim calcmode="lin" valueType="num">
                                          <p:cBhvr additive="base">
                                            <p:cTn id="35" dur="500" fill="hold"/>
                                            <p:tgtEl>
                                              <p:spTgt spid="9"/>
                                            </p:tgtEl>
                                            <p:attrNameLst>
                                              <p:attrName>ppt_x</p:attrName>
                                            </p:attrNameLst>
                                          </p:cBhvr>
                                          <p:tavLst>
                                            <p:tav tm="0">
                                              <p:val>
                                                <p:strVal val="0-#ppt_w/2"/>
                                              </p:val>
                                            </p:tav>
                                            <p:tav tm="100000">
                                              <p:val>
                                                <p:strVal val="#ppt_x"/>
                                              </p:val>
                                            </p:tav>
                                          </p:tavLst>
                                        </p:anim>
                                        <p:anim calcmode="lin" valueType="num">
                                          <p:cBhvr additive="base">
                                            <p:cTn id="36" dur="500" fill="hold"/>
                                            <p:tgtEl>
                                              <p:spTgt spid="9"/>
                                            </p:tgtEl>
                                            <p:attrNameLst>
                                              <p:attrName>ppt_y</p:attrName>
                                            </p:attrNameLst>
                                          </p:cBhvr>
                                          <p:tavLst>
                                            <p:tav tm="0">
                                              <p:val>
                                                <p:strVal val="#ppt_y"/>
                                              </p:val>
                                            </p:tav>
                                            <p:tav tm="100000">
                                              <p:val>
                                                <p:strVal val="#ppt_y"/>
                                              </p:val>
                                            </p:tav>
                                          </p:tavLst>
                                        </p:anim>
                                      </p:childTnLst>
                                    </p:cTn>
                                  </p:par>
                                  <p:par>
                                    <p:cTn id="37" presetID="47" presetClass="entr" presetSubtype="0" fill="hold" grpId="0" nodeType="with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fade">
                                          <p:cBhvr>
                                            <p:cTn id="39" dur="750"/>
                                            <p:tgtEl>
                                              <p:spTgt spid="2"/>
                                            </p:tgtEl>
                                          </p:cBhvr>
                                        </p:animEffect>
                                        <p:anim calcmode="lin" valueType="num">
                                          <p:cBhvr>
                                            <p:cTn id="40" dur="750" fill="hold"/>
                                            <p:tgtEl>
                                              <p:spTgt spid="2"/>
                                            </p:tgtEl>
                                            <p:attrNameLst>
                                              <p:attrName>ppt_x</p:attrName>
                                            </p:attrNameLst>
                                          </p:cBhvr>
                                          <p:tavLst>
                                            <p:tav tm="0">
                                              <p:val>
                                                <p:strVal val="#ppt_x"/>
                                              </p:val>
                                            </p:tav>
                                            <p:tav tm="100000">
                                              <p:val>
                                                <p:strVal val="#ppt_x"/>
                                              </p:val>
                                            </p:tav>
                                          </p:tavLst>
                                        </p:anim>
                                        <p:anim calcmode="lin" valueType="num">
                                          <p:cBhvr>
                                            <p:cTn id="41" dur="750" fill="hold"/>
                                            <p:tgtEl>
                                              <p:spTgt spid="2"/>
                                            </p:tgtEl>
                                            <p:attrNameLst>
                                              <p:attrName>ppt_y</p:attrName>
                                            </p:attrNameLst>
                                          </p:cBhvr>
                                          <p:tavLst>
                                            <p:tav tm="0">
                                              <p:val>
                                                <p:strVal val="#ppt_y-.1"/>
                                              </p:val>
                                            </p:tav>
                                            <p:tav tm="100000">
                                              <p:val>
                                                <p:strVal val="#ppt_y"/>
                                              </p:val>
                                            </p:tav>
                                          </p:tavLst>
                                        </p:anim>
                                      </p:childTnLst>
                                    </p:cTn>
                                  </p:par>
                                  <p:par>
                                    <p:cTn id="42" presetID="2" presetClass="entr" presetSubtype="8" accel="40000" fill="hold" nodeType="withEffect">
                                      <p:stCondLst>
                                        <p:cond delay="0"/>
                                      </p:stCondLst>
                                      <p:childTnLst>
                                        <p:set>
                                          <p:cBhvr>
                                            <p:cTn id="43" dur="1" fill="hold">
                                              <p:stCondLst>
                                                <p:cond delay="0"/>
                                              </p:stCondLst>
                                            </p:cTn>
                                            <p:tgtEl>
                                              <p:spTgt spid="3"/>
                                            </p:tgtEl>
                                            <p:attrNameLst>
                                              <p:attrName>style.visibility</p:attrName>
                                            </p:attrNameLst>
                                          </p:cBhvr>
                                          <p:to>
                                            <p:strVal val="visible"/>
                                          </p:to>
                                        </p:set>
                                        <p:anim calcmode="lin" valueType="num">
                                          <p:cBhvr additive="base">
                                            <p:cTn id="44" dur="500" fill="hold"/>
                                            <p:tgtEl>
                                              <p:spTgt spid="3"/>
                                            </p:tgtEl>
                                            <p:attrNameLst>
                                              <p:attrName>ppt_x</p:attrName>
                                            </p:attrNameLst>
                                          </p:cBhvr>
                                          <p:tavLst>
                                            <p:tav tm="0">
                                              <p:val>
                                                <p:strVal val="0-#ppt_w/2"/>
                                              </p:val>
                                            </p:tav>
                                            <p:tav tm="100000">
                                              <p:val>
                                                <p:strVal val="#ppt_x"/>
                                              </p:val>
                                            </p:tav>
                                          </p:tavLst>
                                        </p:anim>
                                        <p:anim calcmode="lin" valueType="num">
                                          <p:cBhvr additive="base">
                                            <p:cTn id="45" dur="500" fill="hold"/>
                                            <p:tgtEl>
                                              <p:spTgt spid="3"/>
                                            </p:tgtEl>
                                            <p:attrNameLst>
                                              <p:attrName>ppt_y</p:attrName>
                                            </p:attrNameLst>
                                          </p:cBhvr>
                                          <p:tavLst>
                                            <p:tav tm="0">
                                              <p:val>
                                                <p:strVal val="#ppt_y"/>
                                              </p:val>
                                            </p:tav>
                                            <p:tav tm="100000">
                                              <p:val>
                                                <p:strVal val="#ppt_y"/>
                                              </p:val>
                                            </p:tav>
                                          </p:tavLst>
                                        </p:anim>
                                      </p:childTnLst>
                                    </p:cTn>
                                  </p:par>
                                  <p:par>
                                    <p:cTn id="46" presetID="2" presetClass="entr" presetSubtype="2" accel="50000" fill="hold" grpId="0" nodeType="withEffect">
                                      <p:stCondLst>
                                        <p:cond delay="0"/>
                                      </p:stCondLst>
                                      <p:childTnLst>
                                        <p:set>
                                          <p:cBhvr>
                                            <p:cTn id="47" dur="1" fill="hold">
                                              <p:stCondLst>
                                                <p:cond delay="0"/>
                                              </p:stCondLst>
                                            </p:cTn>
                                            <p:tgtEl>
                                              <p:spTgt spid="13"/>
                                            </p:tgtEl>
                                            <p:attrNameLst>
                                              <p:attrName>style.visibility</p:attrName>
                                            </p:attrNameLst>
                                          </p:cBhvr>
                                          <p:to>
                                            <p:strVal val="visible"/>
                                          </p:to>
                                        </p:set>
                                        <p:anim calcmode="lin" valueType="num">
                                          <p:cBhvr additive="base">
                                            <p:cTn id="48" dur="1000" fill="hold"/>
                                            <p:tgtEl>
                                              <p:spTgt spid="13"/>
                                            </p:tgtEl>
                                            <p:attrNameLst>
                                              <p:attrName>ppt_x</p:attrName>
                                            </p:attrNameLst>
                                          </p:cBhvr>
                                          <p:tavLst>
                                            <p:tav tm="0">
                                              <p:val>
                                                <p:strVal val="1+#ppt_w/2"/>
                                              </p:val>
                                            </p:tav>
                                            <p:tav tm="100000">
                                              <p:val>
                                                <p:strVal val="#ppt_x"/>
                                              </p:val>
                                            </p:tav>
                                          </p:tavLst>
                                        </p:anim>
                                        <p:anim calcmode="lin" valueType="num">
                                          <p:cBhvr additive="base">
                                            <p:cTn id="49" dur="10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2" grpId="0" animBg="1"/>
          <p:bldP spid="4" grpId="0" animBg="1"/>
          <p:bldP spid="5" grpId="0" animBg="1"/>
          <p:bldP spid="7" grpId="0" bldLvl="0" animBg="1"/>
          <p:bldP spid="11" grpId="0"/>
          <p:bldP spid="13" grpId="0"/>
          <p:bldP spid="8"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235710" y="1795145"/>
            <a:ext cx="9443720" cy="414718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572895" y="2035175"/>
            <a:ext cx="8589010" cy="3205480"/>
          </a:xfrm>
          <a:prstGeom prst="rect">
            <a:avLst/>
          </a:prstGeom>
          <a:noFill/>
          <a:ln w="9525">
            <a:noFill/>
            <a:prstDash val="dash"/>
            <a:miter lim="800000"/>
          </a:ln>
        </p:spPr>
        <p:txBody>
          <a:bodyPr wrap="square">
            <a:spAutoFit/>
          </a:bodyPr>
          <a:lstStyle/>
          <a:p>
            <a:pPr indent="647700">
              <a:lnSpc>
                <a:spcPct val="130000"/>
              </a:lnSpc>
              <a:defRPr/>
            </a:pPr>
            <a:r>
              <a:rPr lang="en-US" altLang="zh-CN" sz="2300" b="1" dirty="0">
                <a:solidFill>
                  <a:srgbClr val="FF0000"/>
                </a:solidFill>
                <a:latin typeface="仿宋" panose="02010609060101010101" charset="-122"/>
                <a:ea typeface="仿宋" panose="02010609060101010101" charset="-122"/>
                <a:cs typeface="仿宋" panose="02010609060101010101" charset="-122"/>
                <a:sym typeface="+mn-lt"/>
              </a:rPr>
              <a:t>6.</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在实践中学习。</a:t>
            </a:r>
            <a:endParaRPr lang="zh-CN" altLang="en-US" sz="2300" b="1" dirty="0">
              <a:solidFill>
                <a:srgbClr val="FF0000"/>
              </a:solidFill>
              <a:latin typeface="仿宋" panose="02010609060101010101" charset="-122"/>
              <a:ea typeface="仿宋" panose="02010609060101010101" charset="-122"/>
              <a:cs typeface="仿宋" panose="02010609060101010101" charset="-122"/>
              <a:sym typeface="+mn-lt"/>
            </a:endParaRPr>
          </a:p>
          <a:p>
            <a:pPr indent="0" algn="just" fontAlgn="auto">
              <a:lnSpc>
                <a:spcPct val="150000"/>
              </a:lnSpc>
              <a:defRPr/>
            </a:pPr>
            <a:r>
              <a:rPr lang="zh-CN" altLang="en-US" sz="2300" b="1" dirty="0">
                <a:latin typeface="仿宋" panose="02010609060101010101" charset="-122"/>
                <a:ea typeface="仿宋" panose="02010609060101010101" charset="-122"/>
                <a:cs typeface="仿宋" panose="02010609060101010101" charset="-122"/>
                <a:sym typeface="+mn-lt"/>
              </a:rPr>
              <a:t>    明代思想家王阳明说过：“</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知者行之始，行者知之成</a:t>
            </a:r>
            <a:r>
              <a:rPr lang="zh-CN" altLang="en-US" sz="2300" b="1" dirty="0">
                <a:latin typeface="仿宋" panose="02010609060101010101" charset="-122"/>
                <a:ea typeface="仿宋" panose="02010609060101010101" charset="-122"/>
                <a:cs typeface="仿宋" panose="02010609060101010101" charset="-122"/>
                <a:sym typeface="+mn-lt"/>
              </a:rPr>
              <a:t>。”</a:t>
            </a:r>
            <a:endParaRPr lang="zh-CN" altLang="en-US" sz="2300" b="1" dirty="0">
              <a:latin typeface="仿宋" panose="02010609060101010101" charset="-122"/>
              <a:ea typeface="仿宋" panose="02010609060101010101" charset="-122"/>
              <a:cs typeface="仿宋" panose="02010609060101010101" charset="-122"/>
              <a:sym typeface="+mn-lt"/>
            </a:endParaRPr>
          </a:p>
          <a:p>
            <a:pPr indent="0" algn="just" fontAlgn="auto">
              <a:lnSpc>
                <a:spcPct val="150000"/>
              </a:lnSpc>
              <a:defRPr/>
            </a:pPr>
            <a:r>
              <a:rPr lang="zh-CN" altLang="en-US" sz="2300" b="1" dirty="0">
                <a:latin typeface="仿宋" panose="02010609060101010101" charset="-122"/>
                <a:ea typeface="仿宋" panose="02010609060101010101" charset="-122"/>
                <a:cs typeface="仿宋" panose="02010609060101010101" charset="-122"/>
                <a:sym typeface="+mn-lt"/>
              </a:rPr>
              <a:t>    实践是最好的课堂，在工作实践中可以学到许多书本上学不到的东西。特别是年轻的干部、后备干部，更要做到边干边学，在干中学、在学中干，从而不断</a:t>
            </a:r>
            <a:endParaRPr lang="zh-CN" altLang="en-US" sz="2300" b="1" dirty="0">
              <a:latin typeface="仿宋" panose="02010609060101010101" charset="-122"/>
              <a:ea typeface="仿宋" panose="02010609060101010101" charset="-122"/>
              <a:cs typeface="仿宋" panose="02010609060101010101" charset="-122"/>
              <a:sym typeface="+mn-lt"/>
            </a:endParaRPr>
          </a:p>
          <a:p>
            <a:pPr indent="0" algn="just" fontAlgn="auto">
              <a:lnSpc>
                <a:spcPct val="150000"/>
              </a:lnSpc>
              <a:defRPr/>
            </a:pPr>
            <a:r>
              <a:rPr lang="zh-CN" altLang="en-US" sz="2300" b="1" dirty="0">
                <a:latin typeface="仿宋" panose="02010609060101010101" charset="-122"/>
                <a:ea typeface="仿宋" panose="02010609060101010101" charset="-122"/>
                <a:cs typeface="仿宋" panose="02010609060101010101" charset="-122"/>
                <a:sym typeface="+mn-lt"/>
              </a:rPr>
              <a:t>提高实际工作能力，开阔视野。</a:t>
            </a:r>
            <a:endParaRPr lang="zh-CN" altLang="en-US" sz="23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617970" cy="650875"/>
          </a:xfrm>
          <a:prstGeom prst="rect">
            <a:avLst/>
          </a:prstGeom>
        </p:spPr>
        <p:txBody>
          <a:bodyPr wrap="non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第一，要加强学习，提高政策理论水平。</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rcRect l="11219" t="4390" b="6486"/>
          <a:stretch>
            <a:fillRect/>
          </a:stretch>
        </p:blipFill>
        <p:spPr>
          <a:xfrm>
            <a:off x="6744335" y="4261485"/>
            <a:ext cx="2782570" cy="1320800"/>
          </a:xfrm>
          <a:prstGeom prst="bevel">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22" presetClass="entr" presetSubtype="4"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540912" y="1864360"/>
            <a:ext cx="8743547" cy="4634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892935" y="2004060"/>
            <a:ext cx="8039735" cy="2849880"/>
          </a:xfrm>
          <a:prstGeom prst="rect">
            <a:avLst/>
          </a:prstGeom>
          <a:noFill/>
          <a:ln w="9525">
            <a:noFill/>
            <a:prstDash val="dash"/>
            <a:miter lim="800000"/>
          </a:ln>
        </p:spPr>
        <p:txBody>
          <a:bodyPr wrap="square">
            <a:spAutoFit/>
          </a:bodyPr>
          <a:lstStyle/>
          <a:p>
            <a:pPr indent="647700">
              <a:lnSpc>
                <a:spcPct val="130000"/>
              </a:lnSpc>
              <a:defRPr/>
            </a:pPr>
            <a:r>
              <a:rPr lang="en-US" altLang="zh-CN" sz="2300" b="1" dirty="0">
                <a:solidFill>
                  <a:srgbClr val="FF0000"/>
                </a:solidFill>
                <a:latin typeface="仿宋" panose="02010609060101010101" charset="-122"/>
                <a:ea typeface="仿宋" panose="02010609060101010101" charset="-122"/>
                <a:cs typeface="仿宋" panose="02010609060101010101" charset="-122"/>
                <a:sym typeface="+mn-lt"/>
              </a:rPr>
              <a:t>7.</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专业知识学习。</a:t>
            </a:r>
            <a:endParaRPr lang="zh-CN" altLang="en-US" sz="2300" b="1" dirty="0">
              <a:solidFill>
                <a:srgbClr val="FF0000"/>
              </a:solidFill>
              <a:latin typeface="仿宋" panose="02010609060101010101" charset="-122"/>
              <a:ea typeface="仿宋" panose="02010609060101010101" charset="-122"/>
              <a:cs typeface="仿宋" panose="02010609060101010101" charset="-122"/>
              <a:sym typeface="+mn-lt"/>
            </a:endParaRPr>
          </a:p>
          <a:p>
            <a:pPr indent="647700">
              <a:lnSpc>
                <a:spcPct val="130000"/>
              </a:lnSpc>
              <a:defRPr/>
            </a:pPr>
            <a:r>
              <a:rPr lang="zh-CN" altLang="en-US" sz="2300" b="1" dirty="0">
                <a:latin typeface="仿宋" panose="02010609060101010101" charset="-122"/>
                <a:ea typeface="仿宋" panose="02010609060101010101" charset="-122"/>
                <a:cs typeface="仿宋" panose="02010609060101010101" charset="-122"/>
                <a:sym typeface="+mn-lt"/>
              </a:rPr>
              <a:t>我们的科级、处级干部、后备干部及其他管理干部，都承担了教学任务和教科研工作，极少是专职的管理干部。所以要注重专业知识的学习，不断完善知识结构，提高专业水平，在学术和教学上做出成绩，争取在职称方面上台阶，也有利于促进管理水平的提升。</a:t>
            </a:r>
            <a:endParaRPr lang="zh-CN" altLang="en-US" sz="23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97675" cy="650875"/>
          </a:xfrm>
          <a:prstGeom prst="rect">
            <a:avLst/>
          </a:prstGeom>
        </p:spPr>
        <p:txBody>
          <a:bodyPr wrap="none">
            <a:spAutoFit/>
          </a:bodyPr>
          <a:lstStyle/>
          <a:p>
            <a:pPr>
              <a:lnSpc>
                <a:spcPct val="130000"/>
              </a:lnSpc>
              <a:defRPr/>
            </a:pPr>
            <a:r>
              <a:rPr lang="en-US" altLang="zh-CN" sz="2800" b="1" dirty="0">
                <a:solidFill>
                  <a:srgbClr val="FF0000"/>
                </a:solidFill>
                <a:latin typeface="楷体" panose="02010609060101010101" charset="-122"/>
                <a:ea typeface="楷体" panose="02010609060101010101" charset="-122"/>
                <a:cs typeface="楷体" panose="02010609060101010101" charset="-122"/>
                <a:sym typeface="+mn-lt"/>
              </a:rPr>
              <a:t> </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第一，要加强学习，提高政策理论水平。</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9" name="图片 8" descr="艺术动态"/>
          <p:cNvPicPr>
            <a:picLocks noChangeAspect="1"/>
          </p:cNvPicPr>
          <p:nvPr/>
        </p:nvPicPr>
        <p:blipFill>
          <a:blip r:embed="rId1"/>
          <a:stretch>
            <a:fillRect/>
          </a:stretch>
        </p:blipFill>
        <p:spPr>
          <a:xfrm flipH="1">
            <a:off x="6892925" y="4478020"/>
            <a:ext cx="2001520" cy="162115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Scale>
                                      <p:cBhvr>
                                        <p:cTn id="7"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15"/>
                                        </p:tgtEl>
                                        <p:attrNameLst>
                                          <p:attrName>ppt_x</p:attrName>
                                          <p:attrName>ppt_y</p:attrName>
                                        </p:attrNameLst>
                                      </p:cBhvr>
                                    </p:animMotion>
                                    <p:animEffect transition="in" filter="fade">
                                      <p:cBhvr>
                                        <p:cTn id="9" dur="1000"/>
                                        <p:tgtEl>
                                          <p:spTgt spid="15"/>
                                        </p:tgtEl>
                                      </p:cBhvr>
                                    </p:animEffect>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childTnLst>
                          </p:cTn>
                        </p:par>
                        <p:par>
                          <p:cTn id="14" fill="hold">
                            <p:stCondLst>
                              <p:cond delay="1500"/>
                            </p:stCondLst>
                            <p:childTnLst>
                              <p:par>
                                <p:cTn id="15" presetID="1"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1199515" y="1864360"/>
            <a:ext cx="9217025" cy="424561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559501" y="2007870"/>
            <a:ext cx="7002204" cy="3769360"/>
          </a:xfrm>
          <a:prstGeom prst="rect">
            <a:avLst/>
          </a:prstGeom>
          <a:noFill/>
          <a:ln w="9525">
            <a:noFill/>
            <a:prstDash val="dash"/>
            <a:miter lim="800000"/>
          </a:ln>
        </p:spPr>
        <p:txBody>
          <a:bodyPr wrap="square">
            <a:spAutoFit/>
          </a:bodyPr>
          <a:lstStyle/>
          <a:p>
            <a:pPr indent="647700">
              <a:lnSpc>
                <a:spcPct val="130000"/>
              </a:lnSpc>
              <a:defRPr/>
            </a:pPr>
            <a:r>
              <a:rPr lang="en-US" altLang="zh-CN" sz="2300" b="1" dirty="0">
                <a:solidFill>
                  <a:srgbClr val="FF0000"/>
                </a:solidFill>
                <a:latin typeface="仿宋" panose="02010609060101010101" charset="-122"/>
                <a:ea typeface="仿宋" panose="02010609060101010101" charset="-122"/>
                <a:cs typeface="仿宋" panose="02010609060101010101" charset="-122"/>
                <a:sym typeface="+mn-lt"/>
              </a:rPr>
              <a:t>8.</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向同事学习。</a:t>
            </a:r>
            <a:endParaRPr lang="zh-CN" altLang="en-US" sz="2300" b="1" dirty="0">
              <a:solidFill>
                <a:srgbClr val="FF0000"/>
              </a:solidFill>
              <a:latin typeface="仿宋" panose="02010609060101010101" charset="-122"/>
              <a:ea typeface="仿宋" panose="02010609060101010101" charset="-122"/>
              <a:cs typeface="仿宋" panose="02010609060101010101" charset="-122"/>
              <a:sym typeface="+mn-lt"/>
            </a:endParaRPr>
          </a:p>
          <a:p>
            <a:pPr indent="647700">
              <a:lnSpc>
                <a:spcPct val="130000"/>
              </a:lnSpc>
              <a:defRPr/>
            </a:pPr>
            <a:r>
              <a:rPr lang="zh-CN" altLang="en-US" sz="2300" b="1" dirty="0">
                <a:latin typeface="仿宋" panose="02010609060101010101" charset="-122"/>
                <a:ea typeface="仿宋" panose="02010609060101010101" charset="-122"/>
                <a:cs typeface="仿宋" panose="02010609060101010101" charset="-122"/>
                <a:sym typeface="+mn-lt"/>
              </a:rPr>
              <a:t>孔子说过：“</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三人行，必有我师焉。择其善者而从之，其不善者而改之。</a:t>
            </a:r>
            <a:r>
              <a:rPr lang="zh-CN" altLang="en-US" sz="2300" b="1" dirty="0">
                <a:latin typeface="仿宋" panose="02010609060101010101" charset="-122"/>
                <a:ea typeface="仿宋" panose="02010609060101010101" charset="-122"/>
                <a:cs typeface="仿宋" panose="02010609060101010101" charset="-122"/>
                <a:sym typeface="+mn-lt"/>
              </a:rPr>
              <a:t>”同事之间要互相支持、互相尊重、互相学习。要善于取同事之长补自己短。</a:t>
            </a:r>
            <a:endParaRPr lang="zh-CN" altLang="en-US" sz="2300" b="1" dirty="0">
              <a:latin typeface="仿宋" panose="02010609060101010101" charset="-122"/>
              <a:ea typeface="仿宋" panose="02010609060101010101" charset="-122"/>
              <a:cs typeface="仿宋" panose="02010609060101010101" charset="-122"/>
              <a:sym typeface="+mn-lt"/>
            </a:endParaRPr>
          </a:p>
          <a:p>
            <a:pPr indent="647700">
              <a:lnSpc>
                <a:spcPct val="130000"/>
              </a:lnSpc>
              <a:defRPr/>
            </a:pPr>
            <a:r>
              <a:rPr lang="zh-CN" altLang="en-US" sz="2300" b="1" dirty="0">
                <a:latin typeface="仿宋" panose="02010609060101010101" charset="-122"/>
                <a:ea typeface="仿宋" panose="02010609060101010101" charset="-122"/>
                <a:cs typeface="仿宋" panose="02010609060101010101" charset="-122"/>
                <a:sym typeface="+mn-lt"/>
              </a:rPr>
              <a:t>新加盟到华立大家庭的年轻同志，更要虚心向其他有</a:t>
            </a:r>
            <a:r>
              <a:rPr lang="zh-CN" altLang="en-US" sz="2300" b="1" dirty="0">
                <a:latin typeface="仿宋" panose="02010609060101010101" charset="-122"/>
                <a:ea typeface="仿宋" panose="02010609060101010101" charset="-122"/>
                <a:cs typeface="+mn-ea"/>
                <a:sym typeface="+mn-lt"/>
              </a:rPr>
              <a:t>丰富管理经验的同志学习，更好了解华立文化，更好传承华立的优良传统，不断提高组织管理服务水平和能力。</a:t>
            </a:r>
            <a:endParaRPr lang="zh-CN" altLang="en-US" sz="2300" b="1" dirty="0">
              <a:latin typeface="仿宋" panose="02010609060101010101" charset="-122"/>
              <a:ea typeface="仿宋"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41243" y="1042404"/>
            <a:ext cx="6617970" cy="650875"/>
          </a:xfrm>
          <a:prstGeom prst="rect">
            <a:avLst/>
          </a:prstGeom>
        </p:spPr>
        <p:txBody>
          <a:bodyPr wrap="non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第一，要加强学习，提高政策理论水平。</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4" name="图片 3" descr="孔子：择其善者而从之"/>
          <p:cNvPicPr>
            <a:picLocks noChangeAspect="1"/>
          </p:cNvPicPr>
          <p:nvPr/>
        </p:nvPicPr>
        <p:blipFill>
          <a:blip r:embed="rId1"/>
          <a:stretch>
            <a:fillRect/>
          </a:stretch>
        </p:blipFill>
        <p:spPr>
          <a:xfrm>
            <a:off x="8801735" y="3224530"/>
            <a:ext cx="1382395" cy="2245360"/>
          </a:xfrm>
          <a:prstGeom prst="bevel">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randombar(horizontal)">
                                      <p:cBhvr>
                                        <p:cTn id="1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圆角矩形 9"/>
          <p:cNvSpPr/>
          <p:nvPr/>
        </p:nvSpPr>
        <p:spPr>
          <a:xfrm>
            <a:off x="1199515" y="1864360"/>
            <a:ext cx="9084945" cy="427990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379220" y="1953895"/>
            <a:ext cx="5347335" cy="4050030"/>
          </a:xfrm>
          <a:prstGeom prst="rect">
            <a:avLst/>
          </a:prstGeom>
          <a:noFill/>
          <a:ln w="9525">
            <a:noFill/>
            <a:prstDash val="dash"/>
            <a:miter lim="800000"/>
          </a:ln>
        </p:spPr>
        <p:txBody>
          <a:bodyPr wrap="square">
            <a:spAutoFit/>
          </a:bodyPr>
          <a:lstStyle/>
          <a:p>
            <a:pPr indent="647700" algn="just">
              <a:lnSpc>
                <a:spcPct val="130000"/>
              </a:lnSpc>
              <a:defRPr/>
            </a:pP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9.</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部门之间相互学习。</a:t>
            </a:r>
            <a:endParaRPr lang="zh-CN" altLang="en-US" sz="2200" b="1" dirty="0">
              <a:solidFill>
                <a:srgbClr val="FF0000"/>
              </a:solidFill>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mn-ea"/>
                <a:sym typeface="+mn-lt"/>
              </a:rPr>
              <a:t>与同属华立大学集团的华立学院本科、华立技师学院之间，本校二级学院之间、部门之间经常开展交流、学习，互通信息，也是非常有必要的，可以资源共享、取长补短、互相促进。</a:t>
            </a:r>
            <a:endParaRPr lang="zh-CN" altLang="en-US" sz="2200" b="1" dirty="0">
              <a:latin typeface="仿宋" panose="02010609060101010101" charset="-122"/>
              <a:ea typeface="仿宋" panose="02010609060101010101" charset="-122"/>
              <a:cs typeface="+mn-ea"/>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mn-ea"/>
                <a:sym typeface="+mn-lt"/>
              </a:rPr>
              <a:t>特别是广州校区和云浮校区更要加强学习、交流，共同探讨两校区管理模式，</a:t>
            </a:r>
            <a:r>
              <a:rPr lang="zh-CN" altLang="en-US" sz="2200" b="1" dirty="0">
                <a:solidFill>
                  <a:srgbClr val="0070C0"/>
                </a:solidFill>
                <a:latin typeface="仿宋" panose="02010609060101010101" charset="-122"/>
                <a:ea typeface="仿宋" panose="02010609060101010101" charset="-122"/>
                <a:cs typeface="+mn-ea"/>
                <a:sym typeface="+mn-lt"/>
              </a:rPr>
              <a:t>促进两校区同步发展。</a:t>
            </a:r>
            <a:endParaRPr lang="zh-CN" altLang="en-US" sz="2200" b="1" dirty="0">
              <a:solidFill>
                <a:srgbClr val="0070C0"/>
              </a:solidFill>
              <a:latin typeface="仿宋" panose="02010609060101010101" charset="-122"/>
              <a:ea typeface="仿宋" panose="02010609060101010101" charset="-122"/>
              <a:cs typeface="+mn-ea"/>
              <a:sym typeface="+mn-lt"/>
            </a:endParaRPr>
          </a:p>
        </p:txBody>
      </p:sp>
      <p:sp>
        <p:nvSpPr>
          <p:cNvPr id="16" name="TextBox 3"/>
          <p:cNvSpPr txBox="1"/>
          <p:nvPr/>
        </p:nvSpPr>
        <p:spPr>
          <a:xfrm>
            <a:off x="1284675" y="36567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880638" y="918579"/>
            <a:ext cx="6617970" cy="650875"/>
          </a:xfrm>
          <a:prstGeom prst="rect">
            <a:avLst/>
          </a:prstGeom>
        </p:spPr>
        <p:txBody>
          <a:bodyPr wrap="non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第一，要加强学习，提高政策理论水平。</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3" name="图片 2" descr="国贸学院老师来交流会场（20.11.11）"/>
          <p:cNvPicPr>
            <a:picLocks noChangeAspect="1"/>
          </p:cNvPicPr>
          <p:nvPr/>
        </p:nvPicPr>
        <p:blipFill>
          <a:blip r:embed="rId1"/>
          <a:stretch>
            <a:fillRect/>
          </a:stretch>
        </p:blipFill>
        <p:spPr>
          <a:xfrm>
            <a:off x="7299960" y="4203700"/>
            <a:ext cx="2728595" cy="1618615"/>
          </a:xfrm>
          <a:prstGeom prst="bevel">
            <a:avLst/>
          </a:prstGeom>
        </p:spPr>
      </p:pic>
      <p:pic>
        <p:nvPicPr>
          <p:cNvPr id="4" name="图片 3" descr="会计学院来交流（20.9.2）"/>
          <p:cNvPicPr>
            <a:picLocks noChangeAspect="1"/>
          </p:cNvPicPr>
          <p:nvPr/>
        </p:nvPicPr>
        <p:blipFill>
          <a:blip r:embed="rId2"/>
          <a:stretch>
            <a:fillRect/>
          </a:stretch>
        </p:blipFill>
        <p:spPr>
          <a:xfrm>
            <a:off x="6953250" y="2338070"/>
            <a:ext cx="2653030" cy="1512570"/>
          </a:xfrm>
          <a:prstGeom prst="bevel">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3"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linds(horizontal)">
                                      <p:cBhvr>
                                        <p:cTn id="10" dur="500"/>
                                        <p:tgtEl>
                                          <p:spTgt spid="4"/>
                                        </p:tgtEl>
                                      </p:cBhvr>
                                    </p:animEffect>
                                  </p:childTnLst>
                                </p:cTn>
                              </p:par>
                              <p:par>
                                <p:cTn id="11" presetID="3"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linds(horizontal)">
                                      <p:cBhvr>
                                        <p:cTn id="13" dur="500"/>
                                        <p:tgtEl>
                                          <p:spTgt spid="3"/>
                                        </p:tgtEl>
                                      </p:cBhvr>
                                    </p:animEffect>
                                  </p:childTnLst>
                                </p:cTn>
                              </p:par>
                            </p:childTnLst>
                          </p:cTn>
                        </p:par>
                        <p:par>
                          <p:cTn id="14" fill="hold">
                            <p:stCondLst>
                              <p:cond delay="500"/>
                            </p:stCondLst>
                            <p:childTnLst>
                              <p:par>
                                <p:cTn id="15" presetID="14" presetClass="entr" presetSubtype="10" fill="hold" grpId="0"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9456" y="1834515"/>
            <a:ext cx="9793088" cy="465328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559496" y="2004060"/>
            <a:ext cx="9001000" cy="2290445"/>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solidFill>
                  <a:srgbClr val="FF0000"/>
                </a:solidFill>
                <a:latin typeface="仿宋" panose="02010609060101010101" charset="-122"/>
                <a:ea typeface="仿宋" panose="02010609060101010101" charset="-122"/>
                <a:cs typeface="+mn-ea"/>
                <a:sym typeface="+mn-lt"/>
              </a:rPr>
              <a:t>团结就是力量。</a:t>
            </a:r>
            <a:r>
              <a:rPr lang="zh-CN" altLang="en-US" sz="2200" b="1" dirty="0">
                <a:latin typeface="仿宋" panose="02010609060101010101" charset="-122"/>
                <a:ea typeface="仿宋" panose="02010609060101010101" charset="-122"/>
                <a:cs typeface="+mn-ea"/>
                <a:sym typeface="+mn-lt"/>
              </a:rPr>
              <a:t>团结出凝聚力、战斗力。干事业做工作，要有好的氛围，要有稳定的环境。从全局讲，有一个团结和谐的集体，才能使大家同心协力，扬长避短，完成好各项任务；有一个团结和谐的氛围，融洽的人际关系，才能使大家心情愉快。如果内部不团结，整天搞内耗，提防被人拆台、被人打小报告，哪有精力做工作？哪有心思谋发展？</a:t>
            </a:r>
            <a:endParaRPr lang="zh-CN" altLang="en-US" sz="2200" b="1" dirty="0">
              <a:latin typeface="仿宋" panose="02010609060101010101" charset="-122"/>
              <a:ea typeface="仿宋"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52038" y="1042404"/>
            <a:ext cx="5347175"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第二，要加强团结，提高战斗力。</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rcRect l="-3047" t="497" r="4815" b="3497"/>
          <a:stretch>
            <a:fillRect/>
          </a:stretch>
        </p:blipFill>
        <p:spPr>
          <a:xfrm>
            <a:off x="8976658" y="4554200"/>
            <a:ext cx="1702518" cy="1377029"/>
          </a:xfrm>
          <a:prstGeom prst="cube">
            <a:avLst/>
          </a:prstGeom>
        </p:spPr>
      </p:pic>
      <p:sp>
        <p:nvSpPr>
          <p:cNvPr id="11" name="矩形 3"/>
          <p:cNvSpPr>
            <a:spLocks noChangeArrowheads="1"/>
          </p:cNvSpPr>
          <p:nvPr/>
        </p:nvSpPr>
        <p:spPr bwMode="auto">
          <a:xfrm>
            <a:off x="1559496" y="4297952"/>
            <a:ext cx="7276619" cy="1890395"/>
          </a:xfrm>
          <a:prstGeom prst="rect">
            <a:avLst/>
          </a:prstGeom>
          <a:noFill/>
          <a:ln w="9525">
            <a:noFill/>
            <a:prstDash val="dash"/>
            <a:miter lim="800000"/>
          </a:ln>
        </p:spPr>
        <p:txBody>
          <a:bodyPr wrap="square">
            <a:spAutoFit/>
          </a:bodyPr>
          <a:lstStyle/>
          <a:p>
            <a:pPr fontAlgn="auto">
              <a:lnSpc>
                <a:spcPct val="130000"/>
              </a:lnSpc>
              <a:defRPr/>
            </a:pPr>
            <a:r>
              <a:rPr lang="en-US" altLang="zh-CN" sz="2400" b="1" dirty="0">
                <a:latin typeface="仿宋" panose="02010609060101010101" charset="-122"/>
                <a:ea typeface="仿宋" panose="02010609060101010101" charset="-122"/>
                <a:cs typeface="+mn-ea"/>
                <a:sym typeface="+mn-lt"/>
              </a:rPr>
              <a:t>    </a:t>
            </a:r>
            <a:r>
              <a:rPr lang="zh-CN" altLang="en-US" sz="2200" b="1" dirty="0">
                <a:latin typeface="仿宋" panose="02010609060101010101" charset="-122"/>
                <a:ea typeface="仿宋" panose="02010609060101010101" charset="-122"/>
                <a:cs typeface="+mn-ea"/>
                <a:sym typeface="+mn-lt"/>
              </a:rPr>
              <a:t>所以我们的管理干部要带头搞好团结，为营</a:t>
            </a:r>
            <a:r>
              <a:rPr lang="zh-CN" altLang="en-US" sz="2200" b="1" dirty="0">
                <a:latin typeface="仿宋" panose="02010609060101010101" charset="-122"/>
                <a:ea typeface="仿宋" panose="02010609060101010101" charset="-122"/>
                <a:cs typeface="仿宋" panose="02010609060101010101" charset="-122"/>
                <a:sym typeface="+mn-lt"/>
              </a:rPr>
              <a:t>造和谐稳定氛围起表率作用。班子成员之间，干部之间，有事要多商量，互相尊重，互相补台，求大同存小异。</a:t>
            </a:r>
            <a:endParaRPr lang="zh-CN" altLang="en-US" sz="2200" b="1" dirty="0">
              <a:latin typeface="仿宋" panose="02010609060101010101" charset="-122"/>
              <a:ea typeface="仿宋" panose="02010609060101010101" charset="-122"/>
              <a:cs typeface="仿宋" panose="02010609060101010101" charset="-122"/>
              <a:sym typeface="+mn-lt"/>
            </a:endParaRPr>
          </a:p>
          <a:p>
            <a:pPr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                   </a:t>
            </a:r>
            <a:r>
              <a:rPr lang="en-US" altLang="zh-CN" sz="2200" b="1" dirty="0">
                <a:solidFill>
                  <a:srgbClr val="FF0000"/>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sym typeface="+mn-lt"/>
              </a:rPr>
              <a:t>1+1</a:t>
            </a:r>
            <a:r>
              <a:rPr lang="zh-CN" altLang="en-US" sz="2200" b="1" dirty="0">
                <a:solidFill>
                  <a:srgbClr val="FF0000"/>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sym typeface="+mn-lt"/>
              </a:rPr>
              <a:t>要大于</a:t>
            </a:r>
            <a:r>
              <a:rPr lang="en-US" altLang="zh-CN" sz="2200" b="1" dirty="0">
                <a:solidFill>
                  <a:srgbClr val="FF0000"/>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sym typeface="+mn-lt"/>
              </a:rPr>
              <a:t>2</a:t>
            </a:r>
            <a:endParaRPr lang="zh-CN" altLang="en-US" sz="2200" b="1" dirty="0">
              <a:solidFill>
                <a:srgbClr val="FF0000"/>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8"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圆角矩形 8"/>
          <p:cNvSpPr/>
          <p:nvPr/>
        </p:nvSpPr>
        <p:spPr>
          <a:xfrm>
            <a:off x="1278890" y="1864360"/>
            <a:ext cx="9504680" cy="441261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559560" y="2025650"/>
            <a:ext cx="8734425" cy="4090035"/>
          </a:xfrm>
          <a:prstGeom prst="rect">
            <a:avLst/>
          </a:prstGeom>
          <a:noFill/>
          <a:ln w="9525">
            <a:noFill/>
            <a:prstDash val="dash"/>
            <a:miter lim="800000"/>
          </a:ln>
        </p:spPr>
        <p:txBody>
          <a:bodyPr wrap="square">
            <a:spAutoFit/>
          </a:bodyPr>
          <a:lstStyle/>
          <a:p>
            <a:pPr indent="0" fontAlgn="auto">
              <a:lnSpc>
                <a:spcPct val="130000"/>
              </a:lnSpc>
              <a:defRPr/>
            </a:pPr>
            <a:r>
              <a:rPr lang="en-US" altLang="zh-CN" sz="22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当然讲团结，不是要一团和气、无原则的团结。</a:t>
            </a:r>
            <a:endParaRPr lang="zh-CN" altLang="en-US" sz="2200" b="1" dirty="0">
              <a:latin typeface="仿宋" panose="02010609060101010101" charset="-122"/>
              <a:ea typeface="仿宋" panose="02010609060101010101" charset="-122"/>
              <a:cs typeface="仿宋" panose="02010609060101010101" charset="-122"/>
              <a:sym typeface="+mn-lt"/>
            </a:endParaRPr>
          </a:p>
          <a:p>
            <a:pPr indent="0"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    要开展批评与自我批评，对工作中出现的问题要</a:t>
            </a:r>
            <a:endParaRPr lang="zh-CN" altLang="en-US" sz="2200" b="1" dirty="0">
              <a:latin typeface="仿宋" panose="02010609060101010101" charset="-122"/>
              <a:ea typeface="仿宋" panose="02010609060101010101" charset="-122"/>
              <a:cs typeface="仿宋" panose="02010609060101010101" charset="-122"/>
              <a:sym typeface="+mn-lt"/>
            </a:endParaRPr>
          </a:p>
          <a:p>
            <a:pPr indent="0"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及时指出、改进。大家有话要当面说，摆在台面上，</a:t>
            </a:r>
            <a:endParaRPr lang="zh-CN" altLang="en-US" sz="2200" b="1" dirty="0">
              <a:latin typeface="仿宋" panose="02010609060101010101" charset="-122"/>
              <a:ea typeface="仿宋" panose="02010609060101010101" charset="-122"/>
              <a:cs typeface="仿宋" panose="02010609060101010101" charset="-122"/>
              <a:sym typeface="+mn-lt"/>
            </a:endParaRPr>
          </a:p>
          <a:p>
            <a:pPr indent="0"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有争吵也不要怕，但不要在背后搞小动作，当面一套</a:t>
            </a:r>
            <a:endParaRPr lang="zh-CN" altLang="en-US" sz="2200" b="1" dirty="0">
              <a:latin typeface="仿宋" panose="02010609060101010101" charset="-122"/>
              <a:ea typeface="仿宋" panose="02010609060101010101" charset="-122"/>
              <a:cs typeface="仿宋" panose="02010609060101010101" charset="-122"/>
              <a:sym typeface="+mn-lt"/>
            </a:endParaRPr>
          </a:p>
          <a:p>
            <a:pPr indent="0"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背后一套。工作要互相支持，互相配合，工作有分工，</a:t>
            </a:r>
            <a:endParaRPr lang="zh-CN" altLang="en-US" sz="2200" b="1" dirty="0">
              <a:latin typeface="仿宋" panose="02010609060101010101" charset="-122"/>
              <a:ea typeface="仿宋" panose="02010609060101010101" charset="-122"/>
              <a:cs typeface="仿宋" panose="02010609060101010101" charset="-122"/>
              <a:sym typeface="+mn-lt"/>
            </a:endParaRPr>
          </a:p>
          <a:p>
            <a:pPr indent="0"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但不是分家。</a:t>
            </a:r>
            <a:endParaRPr lang="zh-CN" altLang="en-US" sz="24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对此，我是深有体会的。在高校近</a:t>
            </a:r>
            <a:r>
              <a:rPr lang="en-US" altLang="zh-CN" sz="2200" b="1" dirty="0">
                <a:latin typeface="仿宋" panose="02010609060101010101" charset="-122"/>
                <a:ea typeface="仿宋" panose="02010609060101010101" charset="-122"/>
                <a:cs typeface="仿宋" panose="02010609060101010101" charset="-122"/>
                <a:sym typeface="+mn-lt"/>
              </a:rPr>
              <a:t>43</a:t>
            </a:r>
            <a:r>
              <a:rPr lang="zh-CN" altLang="en-US" sz="2200" b="1" dirty="0">
                <a:latin typeface="仿宋" panose="02010609060101010101" charset="-122"/>
                <a:ea typeface="仿宋" panose="02010609060101010101" charset="-122"/>
                <a:cs typeface="仿宋" panose="02010609060101010101" charset="-122"/>
                <a:sym typeface="+mn-lt"/>
              </a:rPr>
              <a:t>个年头的实践，使我清楚看到，凡是学校和部门领导班子团结的，单位风气好的，氛围和谐的，工作一定搞得好，事业发展得快；反之就矛盾重重，工作难以开展</a:t>
            </a:r>
            <a:r>
              <a:rPr lang="zh-CN" altLang="en-US" sz="2400" b="1" dirty="0">
                <a:latin typeface="仿宋" panose="02010609060101010101" charset="-122"/>
                <a:ea typeface="仿宋" panose="02010609060101010101" charset="-122"/>
                <a:cs typeface="仿宋" panose="02010609060101010101" charset="-122"/>
                <a:sym typeface="+mn-lt"/>
              </a:rPr>
              <a:t>。</a:t>
            </a:r>
            <a:endParaRPr lang="zh-CN" altLang="en-US" sz="24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85058" y="1042404"/>
            <a:ext cx="5347175"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第二，要加强团结，提高战斗力。</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8" name="图片 7"/>
          <p:cNvPicPr>
            <a:picLocks noChangeAspect="1"/>
          </p:cNvPicPr>
          <p:nvPr/>
        </p:nvPicPr>
        <p:blipFill>
          <a:blip r:embed="rId1"/>
          <a:stretch>
            <a:fillRect/>
          </a:stretch>
        </p:blipFill>
        <p:spPr>
          <a:xfrm>
            <a:off x="8510905" y="2299335"/>
            <a:ext cx="2016125" cy="1814830"/>
          </a:xfrm>
          <a:prstGeom prst="teardrop">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4" presetClass="entr" presetSubtype="10" fill="hold" grpId="0" nodeType="withEffect">
                                  <p:stCondLst>
                                    <p:cond delay="75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2455545" y="1693545"/>
            <a:ext cx="8660130" cy="470979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2892425" y="1882140"/>
            <a:ext cx="7787005" cy="4253865"/>
          </a:xfrm>
          <a:prstGeom prst="rect">
            <a:avLst/>
          </a:prstGeom>
          <a:noFill/>
          <a:ln w="9525">
            <a:noFill/>
            <a:prstDash val="dash"/>
            <a:miter lim="800000"/>
          </a:ln>
        </p:spPr>
        <p:txBody>
          <a:bodyPr wrap="square">
            <a:spAutoFit/>
          </a:bodyPr>
          <a:lstStyle/>
          <a:p>
            <a:pPr indent="647700" algn="just" fontAlgn="auto">
              <a:lnSpc>
                <a:spcPts val="3540"/>
              </a:lnSpc>
              <a:defRPr/>
            </a:pPr>
            <a:r>
              <a:rPr lang="zh-CN" altLang="en-US" sz="2200" b="1" dirty="0">
                <a:latin typeface="仿宋" panose="02010609060101010101" charset="-122"/>
                <a:ea typeface="仿宋" panose="02010609060101010101" charset="-122"/>
                <a:cs typeface="仿宋" panose="02010609060101010101" charset="-122"/>
                <a:sym typeface="+mn-lt"/>
              </a:rPr>
              <a:t>我在中山大学从事教学科研和管理工作近</a:t>
            </a:r>
            <a:r>
              <a:rPr lang="en-US" altLang="zh-CN" sz="2200" b="1" dirty="0">
                <a:latin typeface="仿宋" panose="02010609060101010101" charset="-122"/>
                <a:ea typeface="仿宋" panose="02010609060101010101" charset="-122"/>
                <a:cs typeface="仿宋" panose="02010609060101010101" charset="-122"/>
                <a:sym typeface="+mn-lt"/>
              </a:rPr>
              <a:t>29</a:t>
            </a:r>
            <a:r>
              <a:rPr lang="zh-CN" altLang="en-US" sz="2200" b="1" dirty="0">
                <a:latin typeface="仿宋" panose="02010609060101010101" charset="-122"/>
                <a:ea typeface="仿宋" panose="02010609060101010101" charset="-122"/>
                <a:cs typeface="仿宋" panose="02010609060101010101" charset="-122"/>
                <a:sym typeface="+mn-lt"/>
              </a:rPr>
              <a:t>年。非常荣幸先后与</a:t>
            </a:r>
            <a:r>
              <a:rPr lang="en-US" altLang="zh-CN" sz="2200" b="1" dirty="0">
                <a:latin typeface="仿宋" panose="02010609060101010101" charset="-122"/>
                <a:ea typeface="仿宋" panose="02010609060101010101" charset="-122"/>
                <a:cs typeface="仿宋" panose="02010609060101010101" charset="-122"/>
                <a:sym typeface="+mn-lt"/>
              </a:rPr>
              <a:t>3</a:t>
            </a:r>
            <a:r>
              <a:rPr lang="zh-CN" altLang="en-US" sz="2200" b="1" dirty="0">
                <a:latin typeface="仿宋" panose="02010609060101010101" charset="-122"/>
                <a:ea typeface="仿宋" panose="02010609060101010101" charset="-122"/>
                <a:cs typeface="仿宋" panose="02010609060101010101" charset="-122"/>
                <a:sym typeface="+mn-lt"/>
              </a:rPr>
              <a:t>位分别当选中国科学院院士的</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林尚安教授</a:t>
            </a:r>
            <a:r>
              <a:rPr lang="zh-CN" altLang="en-US" sz="2200" b="1" dirty="0">
                <a:latin typeface="仿宋" panose="02010609060101010101" charset="-122"/>
                <a:ea typeface="仿宋" panose="02010609060101010101" charset="-122"/>
                <a:cs typeface="仿宋" panose="02010609060101010101" charset="-122"/>
                <a:sym typeface="+mn-lt"/>
              </a:rPr>
              <a:t>（</a:t>
            </a:r>
            <a:r>
              <a:rPr lang="en-US" altLang="zh-CN" sz="2200" b="1" dirty="0">
                <a:latin typeface="仿宋" panose="02010609060101010101" charset="-122"/>
                <a:ea typeface="仿宋" panose="02010609060101010101" charset="-122"/>
                <a:cs typeface="仿宋" panose="02010609060101010101" charset="-122"/>
                <a:sym typeface="+mn-lt"/>
              </a:rPr>
              <a:t>1993</a:t>
            </a:r>
            <a:r>
              <a:rPr lang="zh-CN" altLang="en-US" sz="2200" b="1" dirty="0">
                <a:latin typeface="仿宋" panose="02010609060101010101" charset="-122"/>
                <a:ea typeface="仿宋" panose="02010609060101010101" charset="-122"/>
                <a:cs typeface="仿宋" panose="02010609060101010101" charset="-122"/>
                <a:sym typeface="+mn-lt"/>
              </a:rPr>
              <a:t>年当选）、</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计亮年教授</a:t>
            </a:r>
            <a:r>
              <a:rPr lang="zh-CN" altLang="en-US" sz="2200" b="1" dirty="0">
                <a:latin typeface="仿宋" panose="02010609060101010101" charset="-122"/>
                <a:ea typeface="仿宋" panose="02010609060101010101" charset="-122"/>
                <a:cs typeface="仿宋" panose="02010609060101010101" charset="-122"/>
                <a:sym typeface="+mn-lt"/>
              </a:rPr>
              <a:t>（</a:t>
            </a:r>
            <a:r>
              <a:rPr lang="en-US" altLang="zh-CN" sz="2200" b="1" dirty="0">
                <a:latin typeface="仿宋" panose="02010609060101010101" charset="-122"/>
                <a:ea typeface="仿宋" panose="02010609060101010101" charset="-122"/>
                <a:cs typeface="仿宋" panose="02010609060101010101" charset="-122"/>
                <a:sym typeface="+mn-lt"/>
              </a:rPr>
              <a:t>2003</a:t>
            </a:r>
            <a:r>
              <a:rPr lang="zh-CN" altLang="en-US" sz="2200" b="1" dirty="0">
                <a:latin typeface="仿宋" panose="02010609060101010101" charset="-122"/>
                <a:ea typeface="仿宋" panose="02010609060101010101" charset="-122"/>
                <a:cs typeface="仿宋" panose="02010609060101010101" charset="-122"/>
                <a:sym typeface="+mn-lt"/>
              </a:rPr>
              <a:t>年当选）和</a:t>
            </a:r>
            <a:r>
              <a:rPr lang="zh-CN" altLang="en-US" sz="2200" b="1" dirty="0">
                <a:solidFill>
                  <a:srgbClr val="0070C0"/>
                </a:solidFill>
                <a:latin typeface="仿宋" panose="02010609060101010101" charset="-122"/>
                <a:ea typeface="仿宋" panose="02010609060101010101" charset="-122"/>
                <a:cs typeface="仿宋" panose="02010609060101010101" charset="-122"/>
                <a:sym typeface="+mn-lt"/>
              </a:rPr>
              <a:t>陈小明教授</a:t>
            </a:r>
            <a:r>
              <a:rPr lang="zh-CN" altLang="en-US" sz="2200" b="1" dirty="0">
                <a:latin typeface="仿宋" panose="02010609060101010101" charset="-122"/>
                <a:ea typeface="仿宋" panose="02010609060101010101" charset="-122"/>
                <a:cs typeface="仿宋" panose="02010609060101010101" charset="-122"/>
                <a:sym typeface="+mn-lt"/>
              </a:rPr>
              <a:t>（</a:t>
            </a:r>
            <a:r>
              <a:rPr lang="en-US" altLang="zh-CN" sz="2200" b="1" dirty="0">
                <a:latin typeface="仿宋" panose="02010609060101010101" charset="-122"/>
                <a:ea typeface="仿宋" panose="02010609060101010101" charset="-122"/>
                <a:cs typeface="仿宋" panose="02010609060101010101" charset="-122"/>
                <a:sym typeface="+mn-lt"/>
              </a:rPr>
              <a:t>2009</a:t>
            </a:r>
            <a:r>
              <a:rPr lang="zh-CN" altLang="en-US" sz="2200" b="1" dirty="0">
                <a:latin typeface="仿宋" panose="02010609060101010101" charset="-122"/>
                <a:ea typeface="仿宋" panose="02010609060101010101" charset="-122"/>
                <a:cs typeface="仿宋" panose="02010609060101010101" charset="-122"/>
                <a:sym typeface="+mn-lt"/>
              </a:rPr>
              <a:t>年当选）搭班子、合作共事。他们先后分别担任</a:t>
            </a:r>
            <a:r>
              <a:rPr lang="en-US" altLang="zh-CN" sz="2200" b="1" dirty="0">
                <a:latin typeface="仿宋" panose="02010609060101010101" charset="-122"/>
                <a:ea typeface="仿宋" panose="02010609060101010101" charset="-122"/>
                <a:cs typeface="仿宋" panose="02010609060101010101" charset="-122"/>
                <a:sym typeface="+mn-lt"/>
              </a:rPr>
              <a:t>1-2</a:t>
            </a:r>
            <a:r>
              <a:rPr lang="zh-CN" altLang="en-US" sz="2200" b="1" dirty="0">
                <a:latin typeface="仿宋" panose="02010609060101010101" charset="-122"/>
                <a:ea typeface="仿宋" panose="02010609060101010101" charset="-122"/>
                <a:cs typeface="仿宋" panose="02010609060101010101" charset="-122"/>
                <a:sym typeface="+mn-lt"/>
              </a:rPr>
              <a:t>届二级单位的研究所所长、学院院长，我则相应担任副所长、常务副院长、党委书记。</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fontAlgn="auto">
              <a:lnSpc>
                <a:spcPts val="354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当时，中山大学化学学院在党建、科研、教学改革、校友、统战、工会等多方面都成为了中山大学的先进典型，受到教育部、广东省和省教育厅的表彰。</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2097808" y="1042404"/>
            <a:ext cx="5347175"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第二，要加强团结，提高战斗力。</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6250" y="1988820"/>
            <a:ext cx="1751965" cy="1212215"/>
          </a:xfrm>
          <a:prstGeom prst="roundRect">
            <a:avLst/>
          </a:prstGeom>
        </p:spPr>
      </p:pic>
      <p:pic>
        <p:nvPicPr>
          <p:cNvPr id="10" name="图片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6250" y="3425190"/>
            <a:ext cx="1752600" cy="1168400"/>
          </a:xfrm>
          <a:prstGeom prst="roundRect">
            <a:avLst/>
          </a:prstGeom>
        </p:spPr>
      </p:pic>
      <p:pic>
        <p:nvPicPr>
          <p:cNvPr id="9" name="图片 8"/>
          <p:cNvPicPr>
            <a:picLocks noChangeAspect="1"/>
          </p:cNvPicPr>
          <p:nvPr/>
        </p:nvPicPr>
        <p:blipFill>
          <a:blip r:embed="rId3"/>
          <a:stretch>
            <a:fillRect/>
          </a:stretch>
        </p:blipFill>
        <p:spPr>
          <a:xfrm>
            <a:off x="588010" y="4818380"/>
            <a:ext cx="1529080" cy="1513205"/>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839470" y="1849120"/>
            <a:ext cx="10114915" cy="429006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953135" y="2145665"/>
            <a:ext cx="9700895" cy="3723005"/>
          </a:xfrm>
          <a:prstGeom prst="rect">
            <a:avLst/>
          </a:prstGeom>
          <a:noFill/>
          <a:ln w="9525">
            <a:noFill/>
            <a:prstDash val="dash"/>
            <a:miter lim="800000"/>
          </a:ln>
        </p:spPr>
        <p:txBody>
          <a:bodyPr wrap="square">
            <a:spAutoFit/>
          </a:bodyPr>
          <a:lstStyle/>
          <a:p>
            <a:pPr indent="647700" algn="just" fontAlgn="auto">
              <a:lnSpc>
                <a:spcPts val="3080"/>
              </a:lnSpc>
              <a:defRPr/>
            </a:pPr>
            <a:r>
              <a:rPr lang="zh-CN" altLang="en-US" sz="2200" b="1" dirty="0">
                <a:latin typeface="仿宋" panose="02010609060101010101" charset="-122"/>
                <a:ea typeface="仿宋" panose="02010609060101010101" charset="-122"/>
                <a:cs typeface="仿宋" panose="02010609060101010101" charset="-122"/>
                <a:sym typeface="+mn-lt"/>
              </a:rPr>
              <a:t>当时与我搭班子的这</a:t>
            </a:r>
            <a:r>
              <a:rPr lang="en-US" altLang="zh-CN" sz="2200" b="1" dirty="0">
                <a:latin typeface="仿宋" panose="02010609060101010101" charset="-122"/>
                <a:ea typeface="仿宋" panose="02010609060101010101" charset="-122"/>
                <a:cs typeface="仿宋" panose="02010609060101010101" charset="-122"/>
                <a:sym typeface="+mn-lt"/>
              </a:rPr>
              <a:t>3</a:t>
            </a:r>
            <a:r>
              <a:rPr lang="zh-CN" altLang="en-US" sz="2200" b="1" dirty="0">
                <a:latin typeface="仿宋" panose="02010609060101010101" charset="-122"/>
                <a:ea typeface="仿宋" panose="02010609060101010101" charset="-122"/>
                <a:cs typeface="仿宋" panose="02010609060101010101" charset="-122"/>
                <a:sym typeface="+mn-lt"/>
              </a:rPr>
              <a:t>位德高望重的教授，之所以能够先后全部光荣当选为中科院院士，为中大和广东省争了光，不谦虚的说，我是作出小小贡献的。在日常工作中既尊重他们，保持经常性的沟通，充分听取他们的意见，重大问题集体研究决定，支持他们在职责范围独立负责地开展工作；在具体工作上做到分工不分家，主动承担大量的日常管理工作，为他们减轻行政管理工作负担，以保证他们有充足的精力和时间从事科研和人才培养工作，在学术上取得重大突破。</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fontAlgn="auto">
              <a:lnSpc>
                <a:spcPts val="308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在当选院士后的庆祝大会上，他们都动情的感谢我的无私支持；认为没有这么好的工作环境和氛围，要取得这么突出的成果是不可能的。</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30675" y="405681"/>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773958" y="1042404"/>
            <a:ext cx="5347175"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第二，要加强团结，提高战斗力。</a:t>
            </a:r>
            <a:endParaRPr lang="zh-CN" altLang="en-US" sz="2800" b="1" dirty="0">
              <a:solidFill>
                <a:srgbClr val="FF0000"/>
              </a:solidFill>
              <a:latin typeface="楷体" panose="02010609060101010101" charset="-122"/>
              <a:ea typeface="楷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9515" y="1834515"/>
            <a:ext cx="9942830" cy="444309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464310" y="1947545"/>
            <a:ext cx="9290685" cy="4130675"/>
          </a:xfrm>
          <a:prstGeom prst="rect">
            <a:avLst/>
          </a:prstGeom>
          <a:noFill/>
          <a:ln w="9525">
            <a:noFill/>
            <a:prstDash val="dash"/>
            <a:miter lim="800000"/>
          </a:ln>
        </p:spPr>
        <p:txBody>
          <a:bodyPr wrap="square">
            <a:spAutoFit/>
          </a:bodyPr>
          <a:lstStyle/>
          <a:p>
            <a:pPr indent="647700" algn="just" fontAlgn="auto">
              <a:lnSpc>
                <a:spcPts val="3500"/>
              </a:lnSpc>
              <a:defRPr/>
            </a:pPr>
            <a:r>
              <a:rPr lang="zh-CN" altLang="en-US" sz="2200" b="1" dirty="0">
                <a:latin typeface="仿宋" panose="02010609060101010101" charset="-122"/>
                <a:ea typeface="仿宋" panose="02010609060101010101" charset="-122"/>
                <a:cs typeface="+mn-ea"/>
                <a:sym typeface="+mn-lt"/>
              </a:rPr>
              <a:t>在广东建设职业技术学院工作期间，我们的党政班子成员大家也是非常注重团结，努力营造和谐的工作氛围，为推动学院的快速发展提供了良好的环境。被时任省教育工委副书记的谭泽中同志，评价为全省高职院校党政班子配合最好的单位；时任省教育纪工委书记陈韩晓认为，广东建设职业技术学院是全省高校为数不多的数年没有人投诉的学校。</a:t>
            </a:r>
            <a:endParaRPr lang="zh-CN" altLang="en-US" sz="2200" b="1" dirty="0">
              <a:latin typeface="仿宋" panose="02010609060101010101" charset="-122"/>
              <a:ea typeface="仿宋" panose="02010609060101010101" charset="-122"/>
              <a:cs typeface="+mn-ea"/>
              <a:sym typeface="+mn-lt"/>
            </a:endParaRPr>
          </a:p>
          <a:p>
            <a:pPr indent="647700" algn="just" fontAlgn="auto">
              <a:lnSpc>
                <a:spcPts val="3500"/>
              </a:lnSpc>
              <a:defRPr/>
            </a:pPr>
            <a:r>
              <a:rPr lang="zh-CN" altLang="en-US" sz="2200" b="1" dirty="0">
                <a:latin typeface="仿宋" panose="02010609060101010101" charset="-122"/>
                <a:ea typeface="仿宋" panose="02010609060101010101" charset="-122"/>
                <a:cs typeface="+mn-ea"/>
                <a:sym typeface="+mn-lt"/>
              </a:rPr>
              <a:t>我在这里举这两个例子，只是想说明营造团结和谐氛围的重要。同事之间应倍加珍惜在一起工作的缘分，为了做好工作的共同目标，一定要始终拧成一股绳，心往一处想、劲往一处使，坦诚相待，多点包容、多点理解。</a:t>
            </a:r>
            <a:endParaRPr lang="zh-CN" altLang="en-US" sz="2200" b="1" dirty="0">
              <a:latin typeface="仿宋" panose="02010609060101010101" charset="-122"/>
              <a:ea typeface="仿宋"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92275" y="1042670"/>
            <a:ext cx="5591175" cy="650875"/>
          </a:xfrm>
          <a:prstGeom prst="rect">
            <a:avLst/>
          </a:prstGeom>
        </p:spPr>
        <p:txBody>
          <a:bodyPr wrap="square">
            <a:spAutoFit/>
          </a:bodyPr>
          <a:lstStyle/>
          <a:p>
            <a:pPr>
              <a:lnSpc>
                <a:spcPct val="130000"/>
              </a:lnSpc>
              <a:defRPr/>
            </a:pPr>
            <a:r>
              <a:rPr lang="en-US" altLang="zh-CN" sz="2800" b="1" dirty="0">
                <a:solidFill>
                  <a:srgbClr val="FF0000"/>
                </a:solidFill>
                <a:latin typeface="楷体" panose="02010609060101010101" charset="-122"/>
                <a:ea typeface="楷体" panose="02010609060101010101" charset="-122"/>
                <a:cs typeface="楷体" panose="02010609060101010101" charset="-122"/>
                <a:sym typeface="+mn-lt"/>
              </a:rPr>
              <a:t> </a:t>
            </a: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第二，要加强团结，提高战斗力。</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316355" y="1906270"/>
            <a:ext cx="9101455" cy="416877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4272915" y="2270760"/>
            <a:ext cx="5735955" cy="2306955"/>
          </a:xfrm>
          <a:prstGeom prst="rect">
            <a:avLst/>
          </a:prstGeom>
          <a:noFill/>
          <a:ln w="9525">
            <a:noFill/>
            <a:prstDash val="dash"/>
            <a:miter lim="800000"/>
          </a:ln>
        </p:spPr>
        <p:txBody>
          <a:bodyPr wrap="square">
            <a:spAutoFit/>
          </a:bodyPr>
          <a:lstStyle/>
          <a:p>
            <a:pPr indent="647700" algn="just" fontAlgn="auto">
              <a:lnSpc>
                <a:spcPct val="150000"/>
              </a:lnSpc>
              <a:defRPr/>
            </a:pPr>
            <a:r>
              <a:rPr lang="zh-CN" altLang="en-US" sz="2400" b="1" dirty="0">
                <a:latin typeface="仿宋" panose="02010609060101010101" charset="-122"/>
                <a:ea typeface="仿宋" panose="02010609060101010101" charset="-122"/>
                <a:cs typeface="仿宋" panose="02010609060101010101" charset="-122"/>
                <a:sym typeface="+mn-lt"/>
              </a:rPr>
              <a:t>习近平总书记在全国高校思想政治工作会议上指出，“</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好的思想政治工作应该像盐，但不能光吃盐，最好的方式是将盐溶解到各种食物中自然而然吸收</a:t>
            </a:r>
            <a:r>
              <a:rPr lang="zh-CN" altLang="en-US" sz="2400" b="1" dirty="0">
                <a:latin typeface="仿宋" panose="02010609060101010101" charset="-122"/>
                <a:ea typeface="仿宋" panose="02010609060101010101" charset="-122"/>
                <a:cs typeface="仿宋" panose="02010609060101010101" charset="-122"/>
                <a:sym typeface="+mn-lt"/>
              </a:rPr>
              <a:t>”。</a:t>
            </a:r>
            <a:endParaRPr lang="zh-CN" altLang="en-US" sz="24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4060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第三，要加强思想政治工作，提高凝聚力。</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8" name="图片 7" descr="C:\Users\10412\Desktop\习近平.jpg习近平"/>
          <p:cNvPicPr>
            <a:picLocks noChangeAspect="1"/>
          </p:cNvPicPr>
          <p:nvPr/>
        </p:nvPicPr>
        <p:blipFill>
          <a:blip r:embed="rId1"/>
          <a:srcRect r="2649"/>
          <a:stretch>
            <a:fillRect/>
          </a:stretch>
        </p:blipFill>
        <p:spPr>
          <a:xfrm rot="600000" flipH="1">
            <a:off x="1795145" y="2430780"/>
            <a:ext cx="2023745" cy="2040255"/>
          </a:xfrm>
          <a:prstGeom prst="ellipse">
            <a:avLst/>
          </a:prstGeom>
          <a:solidFill>
            <a:srgbClr val="FFFFFF">
              <a:shade val="85000"/>
            </a:srgbClr>
          </a:solidFill>
          <a:ln w="190500" cap="sq">
            <a:solidFill>
              <a:srgbClr val="FFFFFF"/>
            </a:solidFill>
            <a:miter lim="800000"/>
            <a:headEnd/>
            <a:tailEnd/>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2"/>
          <p:cNvSpPr/>
          <p:nvPr/>
        </p:nvSpPr>
        <p:spPr>
          <a:xfrm>
            <a:off x="1055441" y="1400175"/>
            <a:ext cx="9577064" cy="520128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2" name="TextBox 3"/>
          <p:cNvSpPr txBox="1"/>
          <p:nvPr/>
        </p:nvSpPr>
        <p:spPr>
          <a:xfrm>
            <a:off x="793274" y="404664"/>
            <a:ext cx="9911430" cy="553085"/>
          </a:xfrm>
          <a:prstGeom prst="rect">
            <a:avLst/>
          </a:prstGeom>
          <a:noFill/>
        </p:spPr>
        <p:txBody>
          <a:bodyPr wrap="square">
            <a:spAutoFit/>
          </a:bodyPr>
          <a:lstStyle/>
          <a:p>
            <a:pPr>
              <a:defRPr/>
            </a:pPr>
            <a:r>
              <a:rPr lang="zh-CN" altLang="en-US" sz="3000" b="1" dirty="0">
                <a:solidFill>
                  <a:srgbClr val="984807"/>
                </a:solidFill>
                <a:cs typeface="+mn-ea"/>
                <a:sym typeface="+mn-lt"/>
              </a:rPr>
              <a:t>一、</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加强学校管理干部队伍建设的必要性</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sp>
        <p:nvSpPr>
          <p:cNvPr id="15" name="矩形 48"/>
          <p:cNvSpPr>
            <a:spLocks noChangeArrowheads="1"/>
          </p:cNvSpPr>
          <p:nvPr/>
        </p:nvSpPr>
        <p:spPr bwMode="auto">
          <a:xfrm>
            <a:off x="4511824" y="4125595"/>
            <a:ext cx="6327183"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lnSpc>
                <a:spcPct val="120000"/>
              </a:lnSpc>
              <a:spcBef>
                <a:spcPts val="600"/>
              </a:spcBef>
              <a:spcAft>
                <a:spcPts val="600"/>
              </a:spcAft>
              <a:buClr>
                <a:srgbClr val="FF0000"/>
              </a:buClr>
              <a:buFont typeface="Wingdings" panose="05000000000000000000" pitchFamily="2" charset="2"/>
              <a:buChar char="l"/>
            </a:pPr>
            <a:r>
              <a:rPr lang="zh-CN" altLang="en-US" sz="2800" b="1" dirty="0">
                <a:latin typeface="仿宋" panose="02010609060101010101" charset="-122"/>
                <a:ea typeface="仿宋" panose="02010609060101010101" charset="-122"/>
                <a:cs typeface="仿宋" panose="02010609060101010101" charset="-122"/>
                <a:sym typeface="+mn-lt"/>
              </a:rPr>
              <a:t>党的十九届四中全会决定：</a:t>
            </a:r>
            <a:r>
              <a:rPr lang="zh-CN" altLang="en-US" sz="2800" b="1" dirty="0">
                <a:solidFill>
                  <a:srgbClr val="FF0000"/>
                </a:solidFill>
                <a:latin typeface="仿宋" panose="02010609060101010101" charset="-122"/>
                <a:ea typeface="仿宋" panose="02010609060101010101" charset="-122"/>
                <a:cs typeface="仿宋" panose="02010609060101010101" charset="-122"/>
                <a:sym typeface="+mn-lt"/>
              </a:rPr>
              <a:t>“把提高治理能力作为新时代干部队伍建设的重大任务”</a:t>
            </a:r>
            <a:r>
              <a:rPr lang="zh-CN" altLang="en-US" sz="2800" b="1" dirty="0">
                <a:solidFill>
                  <a:srgbClr val="FF0000"/>
                </a:solidFill>
                <a:latin typeface="黑体" panose="02010609060101010101" pitchFamily="49" charset="-122"/>
                <a:ea typeface="黑体" panose="02010609060101010101" pitchFamily="49" charset="-122"/>
                <a:cs typeface="+mn-ea"/>
                <a:sym typeface="+mn-lt"/>
              </a:rPr>
              <a:t>。</a:t>
            </a:r>
            <a:endParaRPr lang="zh-CN" altLang="en-US" sz="2800" b="1" dirty="0">
              <a:solidFill>
                <a:srgbClr val="FF0000"/>
              </a:solidFill>
              <a:latin typeface="黑体" panose="02010609060101010101" pitchFamily="49" charset="-122"/>
              <a:ea typeface="黑体" panose="02010609060101010101" pitchFamily="49" charset="-122"/>
              <a:cs typeface="+mn-ea"/>
              <a:sym typeface="+mn-lt"/>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331109" y="4257040"/>
            <a:ext cx="3180715" cy="1732915"/>
          </a:xfrm>
          <a:prstGeom prst="bevel">
            <a:avLst/>
          </a:prstGeom>
          <a:ln>
            <a:noFill/>
          </a:ln>
          <a:effectLst>
            <a:outerShdw blurRad="190500" algn="tl" rotWithShape="0">
              <a:srgbClr val="000000">
                <a:alpha val="70000"/>
              </a:srgbClr>
            </a:outerShdw>
          </a:effectLst>
        </p:spPr>
      </p:pic>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2235" y="1804035"/>
            <a:ext cx="2785745" cy="2035810"/>
          </a:xfrm>
          <a:prstGeom prst="ellipse">
            <a:avLst/>
          </a:prstGeom>
          <a:ln>
            <a:noFill/>
          </a:ln>
          <a:effectLst>
            <a:outerShdw blurRad="190500" algn="tl" rotWithShape="0">
              <a:srgbClr val="000000">
                <a:alpha val="70000"/>
              </a:srgbClr>
            </a:outerShdw>
          </a:effectLst>
        </p:spPr>
      </p:pic>
      <p:sp>
        <p:nvSpPr>
          <p:cNvPr id="14" name="矩形 48"/>
          <p:cNvSpPr>
            <a:spLocks noChangeArrowheads="1"/>
          </p:cNvSpPr>
          <p:nvPr/>
        </p:nvSpPr>
        <p:spPr bwMode="auto">
          <a:xfrm>
            <a:off x="4351655" y="1804035"/>
            <a:ext cx="6280849" cy="164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lnSpc>
                <a:spcPct val="120000"/>
              </a:lnSpc>
              <a:spcBef>
                <a:spcPts val="600"/>
              </a:spcBef>
              <a:spcAft>
                <a:spcPts val="600"/>
              </a:spcAft>
              <a:buClr>
                <a:srgbClr val="FF0000"/>
              </a:buClr>
              <a:buFont typeface="Wingdings" panose="05000000000000000000" pitchFamily="2" charset="2"/>
              <a:buChar char="l"/>
            </a:pPr>
            <a:r>
              <a:rPr lang="zh-CN" altLang="en-US" sz="2800" b="1" dirty="0">
                <a:latin typeface="仿宋" panose="02010609060101010101" charset="-122"/>
                <a:ea typeface="仿宋" panose="02010609060101010101" charset="-122"/>
                <a:cs typeface="仿宋" panose="02010609060101010101" charset="-122"/>
                <a:sym typeface="+mn-lt"/>
              </a:rPr>
              <a:t>毛泽东同志在党的六届六中全会上明确指出：</a:t>
            </a:r>
            <a:r>
              <a:rPr lang="zh-CN" altLang="en-US" sz="2800" b="1" dirty="0">
                <a:solidFill>
                  <a:srgbClr val="FF0000"/>
                </a:solidFill>
                <a:latin typeface="仿宋" panose="02010609060101010101" charset="-122"/>
                <a:ea typeface="仿宋" panose="02010609060101010101" charset="-122"/>
                <a:cs typeface="仿宋" panose="02010609060101010101" charset="-122"/>
                <a:sym typeface="+mn-lt"/>
              </a:rPr>
              <a:t>“政治路线确定之后，干部就是决定的因素”</a:t>
            </a:r>
            <a:r>
              <a:rPr lang="zh-CN" altLang="en-US" sz="2800" b="1" dirty="0">
                <a:solidFill>
                  <a:srgbClr val="FF0000"/>
                </a:solidFill>
                <a:latin typeface="黑体" panose="02010609060101010101" pitchFamily="49" charset="-122"/>
                <a:ea typeface="黑体" panose="02010609060101010101" pitchFamily="49" charset="-122"/>
                <a:cs typeface="+mn-ea"/>
                <a:sym typeface="+mn-lt"/>
              </a:rPr>
              <a:t>。</a:t>
            </a:r>
            <a:endParaRPr lang="zh-CN" altLang="en-US" sz="2800" b="1" dirty="0">
              <a:solidFill>
                <a:srgbClr val="FF0000"/>
              </a:solidFill>
              <a:latin typeface="黑体" panose="02010609060101010101" pitchFamily="49" charset="-122"/>
              <a:ea typeface="黑体" panose="02010609060101010101" pitchFamily="49"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par>
                                <p:cTn id="12" presetID="2" presetClass="entr" presetSubtype="12" fill="hold" nodeType="withEffect">
                                  <p:stCondLst>
                                    <p:cond delay="0"/>
                                  </p:stCondLst>
                                  <p:childTnLst>
                                    <p:set>
                                      <p:cBhvr>
                                        <p:cTn id="13" dur="1" fill="hold">
                                          <p:stCondLst>
                                            <p:cond delay="0"/>
                                          </p:stCondLst>
                                        </p:cTn>
                                        <p:tgtEl>
                                          <p:spTgt spid="5"/>
                                        </p:tgtEl>
                                        <p:attrNameLst>
                                          <p:attrName>style.visibility</p:attrName>
                                        </p:attrNameLst>
                                      </p:cBhvr>
                                      <p:to>
                                        <p:strVal val="visible"/>
                                      </p:to>
                                    </p:set>
                                    <p:anim calcmode="lin" valueType="num">
                                      <p:cBhvr additive="base">
                                        <p:cTn id="14" dur="500" fill="hold"/>
                                        <p:tgtEl>
                                          <p:spTgt spid="5"/>
                                        </p:tgtEl>
                                        <p:attrNameLst>
                                          <p:attrName>ppt_x</p:attrName>
                                        </p:attrNameLst>
                                      </p:cBhvr>
                                      <p:tavLst>
                                        <p:tav tm="0">
                                          <p:val>
                                            <p:strVal val="0-#ppt_w/2"/>
                                          </p:val>
                                        </p:tav>
                                        <p:tav tm="100000">
                                          <p:val>
                                            <p:strVal val="#ppt_x"/>
                                          </p:val>
                                        </p:tav>
                                      </p:tavLst>
                                    </p:anim>
                                    <p:anim calcmode="lin" valueType="num">
                                      <p:cBhvr additive="base">
                                        <p:cTn id="15" dur="500" fill="hold"/>
                                        <p:tgtEl>
                                          <p:spTgt spid="5"/>
                                        </p:tgtEl>
                                        <p:attrNameLst>
                                          <p:attrName>ppt_y</p:attrName>
                                        </p:attrNameLst>
                                      </p:cBhvr>
                                      <p:tavLst>
                                        <p:tav tm="0">
                                          <p:val>
                                            <p:strVal val="1+#ppt_h/2"/>
                                          </p:val>
                                        </p:tav>
                                        <p:tav tm="100000">
                                          <p:val>
                                            <p:strVal val="#ppt_y"/>
                                          </p:val>
                                        </p:tav>
                                      </p:tavLst>
                                    </p:anim>
                                  </p:childTnLst>
                                </p:cTn>
                              </p:par>
                              <p:par>
                                <p:cTn id="16" presetID="16" presetClass="entr" presetSubtype="21"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22" presetClass="entr" presetSubtype="4"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down)">
                                      <p:cBhvr>
                                        <p:cTn id="2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5" grpId="0"/>
      <p:bldP spid="1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296670" y="1899920"/>
            <a:ext cx="9598660" cy="456819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399540" y="1899920"/>
            <a:ext cx="9113520" cy="273050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加强思想政治工作，就是要主动与师生交朋友，开展谈心活动，化解矛盾，把不稳定因素消灭在萌芽状态，增加正能量。</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中山大学原党委书记李延保，是我国著名的教育家、教育部评估专家，为中山大学的快速高质量发展做出了重大贡献。2006年1月卸任的时候，热烈的掌声经久不息，与会的中组部、教育部和省委领导都深受感动，认为极少见过这样的场面。</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第三，要加强思想政治工作，提高凝聚力。</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rcRect l="5328" t="2704" r="-2318" b="-6386"/>
          <a:stretch>
            <a:fillRect/>
          </a:stretch>
        </p:blipFill>
        <p:spPr>
          <a:xfrm>
            <a:off x="8796595" y="4428490"/>
            <a:ext cx="1882140" cy="1814195"/>
          </a:xfrm>
          <a:prstGeom prst="ellipse">
            <a:avLst/>
          </a:prstGeom>
        </p:spPr>
      </p:pic>
      <p:sp>
        <p:nvSpPr>
          <p:cNvPr id="4" name="矩形 3"/>
          <p:cNvSpPr>
            <a:spLocks noChangeArrowheads="1"/>
          </p:cNvSpPr>
          <p:nvPr/>
        </p:nvSpPr>
        <p:spPr bwMode="auto">
          <a:xfrm>
            <a:off x="1399540" y="4630420"/>
            <a:ext cx="7232015" cy="1410970"/>
          </a:xfrm>
          <a:prstGeom prst="rect">
            <a:avLst/>
          </a:prstGeom>
          <a:noFill/>
          <a:ln w="9525">
            <a:noFill/>
            <a:prstDash val="dash"/>
            <a:miter lim="800000"/>
          </a:ln>
        </p:spPr>
        <p:txBody>
          <a:bodyPr wrap="square">
            <a:spAutoFit/>
          </a:bodyPr>
          <a:lstStyle/>
          <a:p>
            <a:pPr indent="647700">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李延保书记</a:t>
            </a:r>
            <a:r>
              <a:rPr lang="zh-CN" altLang="en-US" sz="2200" b="1" dirty="0">
                <a:latin typeface="仿宋" panose="02010609060101010101" charset="-122"/>
                <a:ea typeface="仿宋" panose="02010609060101010101" charset="-122"/>
                <a:cs typeface="+mn-ea"/>
                <a:sym typeface="+mn-lt"/>
              </a:rPr>
              <a:t>除了有很强的组织领导能力，也是做思想工作的高手，很善于做沟通和协调工作。</a:t>
            </a:r>
            <a:r>
              <a:rPr lang="zh-CN" altLang="en-US" sz="2200" b="1" dirty="0">
                <a:solidFill>
                  <a:srgbClr val="0070C0"/>
                </a:solidFill>
                <a:latin typeface="仿宋" panose="02010609060101010101" charset="-122"/>
                <a:ea typeface="仿宋" panose="02010609060101010101" charset="-122"/>
                <a:cs typeface="+mn-ea"/>
                <a:sym typeface="+mn-lt"/>
              </a:rPr>
              <a:t>中大当时是全国高校书记和校长合作最好的。</a:t>
            </a:r>
            <a:endParaRPr lang="zh-CN" altLang="en-US" sz="2200" b="1" dirty="0">
              <a:solidFill>
                <a:srgbClr val="0070C0"/>
              </a:solidFill>
              <a:latin typeface="仿宋" panose="02010609060101010101" charset="-122"/>
              <a:ea typeface="仿宋"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par>
                          <p:cTn id="14" fill="hold">
                            <p:stCondLst>
                              <p:cond delay="500"/>
                            </p:stCondLst>
                            <p:childTnLst>
                              <p:par>
                                <p:cTn id="15" presetID="4" presetClass="entr" presetSubtype="16" fill="hold" nodeType="afterEffect">
                                  <p:stCondLst>
                                    <p:cond delay="0"/>
                                  </p:stCondLst>
                                  <p:childTnLst>
                                    <p:set>
                                      <p:cBhvr>
                                        <p:cTn id="16" dur="1000" fill="hold">
                                          <p:stCondLst>
                                            <p:cond delay="0"/>
                                          </p:stCondLst>
                                        </p:cTn>
                                        <p:tgtEl>
                                          <p:spTgt spid="10"/>
                                        </p:tgtEl>
                                        <p:attrNameLst>
                                          <p:attrName>style.visibility</p:attrName>
                                        </p:attrNameLst>
                                      </p:cBhvr>
                                      <p:to>
                                        <p:strVal val="visible"/>
                                      </p:to>
                                    </p:set>
                                    <p:animEffect transition="in" filter="box(in)">
                                      <p:cBhvr>
                                        <p:cTn id="1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5370" y="1814195"/>
            <a:ext cx="9955530" cy="4380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199515" y="1927860"/>
            <a:ext cx="9388475" cy="405003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latin typeface="仿宋" panose="02010609060101010101" charset="-122"/>
                <a:ea typeface="仿宋" panose="02010609060101010101" charset="-122"/>
                <a:cs typeface="+mn-ea"/>
                <a:sym typeface="+mn-lt"/>
              </a:rPr>
              <a:t>当然，思想政治工作不能空对空。要把为师生办实事作为思想教育工作的落脚点，大力引导和提高师生员工对学校的认同感、归属感。</a:t>
            </a:r>
            <a:endParaRPr lang="zh-CN" altLang="en-US" sz="2200" b="1" dirty="0">
              <a:latin typeface="仿宋" panose="02010609060101010101" charset="-122"/>
              <a:ea typeface="仿宋" panose="02010609060101010101" charset="-122"/>
              <a:cs typeface="+mn-ea"/>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mn-ea"/>
                <a:sym typeface="+mn-lt"/>
              </a:rPr>
              <a:t>要积极倾听师生的呼声，围绕深化改革和日常工作中出现的新问题、新情况、新矛盾，结合本单位实际展开工作，积极引导教职工正确对待困难和问题，解疑释惑，化解矛盾，消除误会和隔阂，稳定情绪，从而调动教职工积极性和创造性。</a:t>
            </a:r>
            <a:endParaRPr lang="en-US" altLang="zh-CN" sz="2200" b="1" dirty="0">
              <a:latin typeface="仿宋" panose="02010609060101010101" charset="-122"/>
              <a:ea typeface="仿宋" panose="02010609060101010101" charset="-122"/>
              <a:cs typeface="+mn-ea"/>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mn-ea"/>
                <a:sym typeface="+mn-lt"/>
              </a:rPr>
              <a:t>要发扬党的密切联系群众、关心群众的工作与生活的优良作风，注意思想政治工作与帮助解决实际问题相结合，热情帮助解决在学习、工作和生活中出现的实际困难，避免空谈，积极为师生员工办实事、做好事。</a:t>
            </a:r>
            <a:endParaRPr lang="zh-CN" altLang="en-US" sz="2200" b="1" dirty="0">
              <a:latin typeface="仿宋" panose="02010609060101010101" charset="-122"/>
              <a:ea typeface="仿宋"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32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第三，要加强思想政治工作，提高凝聚力。</a:t>
            </a:r>
            <a:endParaRPr lang="zh-CN" altLang="en-US" sz="2800" b="1" dirty="0">
              <a:solidFill>
                <a:srgbClr val="FF0000"/>
              </a:solidFill>
              <a:latin typeface="楷体" panose="02010609060101010101" charset="-122"/>
              <a:ea typeface="楷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22680" y="1833880"/>
            <a:ext cx="9821545" cy="425767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249045" y="1947545"/>
            <a:ext cx="9360535" cy="376428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同时，对事关师生员工切身利益的事情，要尽量透明、公开，做到公平公正，否则就难以服众，起不到应有的积极效果，也有可能会出现负面作用。</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fontAlgn="auto">
              <a:lnSpc>
                <a:spcPct val="13000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我们要尊重群众，与教师打成一片，并不是要你好，我好，大家好的那种和稀泥的无原则迁就。</a:t>
            </a:r>
            <a:endParaRPr lang="en-US" altLang="zh-CN" sz="2200" b="1" dirty="0">
              <a:latin typeface="仿宋" panose="02010609060101010101" charset="-122"/>
              <a:ea typeface="仿宋" panose="02010609060101010101" charset="-122"/>
              <a:cs typeface="仿宋" panose="02010609060101010101" charset="-122"/>
              <a:sym typeface="+mn-lt"/>
            </a:endParaRPr>
          </a:p>
          <a:p>
            <a:pPr indent="647700" algn="just" fontAlgn="auto">
              <a:lnSpc>
                <a:spcPct val="13000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叶总在第一讲中批评的“</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明哲保身，怕得罪人</a:t>
            </a:r>
            <a:r>
              <a:rPr lang="zh-CN" altLang="en-US" sz="2200" b="1" dirty="0">
                <a:latin typeface="仿宋" panose="02010609060101010101" charset="-122"/>
                <a:ea typeface="仿宋" panose="02010609060101010101" charset="-122"/>
                <a:cs typeface="仿宋" panose="02010609060101010101" charset="-122"/>
                <a:sym typeface="+mn-lt"/>
              </a:rPr>
              <a:t>”的现象确实有一定市场。以牺牲原则为代价来博取教师好感的做法是不可取的，否则就会滋长不思进取、作风涣散、工作不认真而有好处就抢等歪风的蔓延。</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32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第三，要加强思想政治工作，提高凝聚力。</a:t>
            </a:r>
            <a:endParaRPr lang="zh-CN" altLang="en-US" sz="2800" b="1" dirty="0">
              <a:solidFill>
                <a:srgbClr val="FF0000"/>
              </a:solidFill>
              <a:latin typeface="楷体" panose="02010609060101010101" charset="-122"/>
              <a:ea typeface="楷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455420" y="1869440"/>
            <a:ext cx="9589770" cy="432371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631315" y="2026285"/>
            <a:ext cx="9238615" cy="3247390"/>
          </a:xfrm>
          <a:prstGeom prst="rect">
            <a:avLst/>
          </a:prstGeom>
          <a:noFill/>
          <a:ln w="9525">
            <a:noFill/>
            <a:prstDash val="dash"/>
            <a:miter lim="800000"/>
          </a:ln>
        </p:spPr>
        <p:txBody>
          <a:bodyPr wrap="square">
            <a:spAutoFit/>
          </a:bodyPr>
          <a:lstStyle/>
          <a:p>
            <a:pPr indent="647700">
              <a:lnSpc>
                <a:spcPct val="130000"/>
              </a:lnSpc>
              <a:defRPr/>
            </a:pPr>
            <a:r>
              <a:rPr lang="zh-CN" altLang="en-US" sz="2200" b="1" dirty="0">
                <a:latin typeface="仿宋" panose="02010609060101010101" charset="-122"/>
                <a:ea typeface="仿宋" panose="02010609060101010101" charset="-122"/>
                <a:cs typeface="+mn-ea"/>
                <a:sym typeface="+mn-lt"/>
              </a:rPr>
              <a:t>有一点要强调，不管如何，大家如有意见和建议，一定要通过正常途径和程序逐级反映。</a:t>
            </a:r>
            <a:endParaRPr lang="zh-CN" altLang="en-US" sz="2200" b="1" dirty="0">
              <a:latin typeface="仿宋" panose="02010609060101010101" charset="-122"/>
              <a:ea typeface="仿宋" panose="02010609060101010101" charset="-122"/>
              <a:cs typeface="+mn-ea"/>
              <a:sym typeface="+mn-lt"/>
            </a:endParaRPr>
          </a:p>
          <a:p>
            <a:pPr indent="647700" fontAlgn="auto">
              <a:lnSpc>
                <a:spcPct val="130000"/>
              </a:lnSpc>
              <a:spcBef>
                <a:spcPts val="600"/>
              </a:spcBef>
              <a:defRPr/>
            </a:pPr>
            <a:r>
              <a:rPr lang="zh-CN" altLang="en-US" sz="2200" b="1" dirty="0">
                <a:latin typeface="仿宋" panose="02010609060101010101" charset="-122"/>
                <a:ea typeface="仿宋" panose="02010609060101010101" charset="-122"/>
                <a:cs typeface="+mn-ea"/>
                <a:sym typeface="+mn-lt"/>
              </a:rPr>
              <a:t>不要一有细小问题没有向所在部门领导反映，或正在受理期间，就投诉或发到网上，或采取一些过激的行为。否则，只能带来不好的影响和效果，反而会耽误了解决问题的时间，同时还会影响到学校的声誉，或影响到学校的年终考核，不利于维护学校的和谐稳定。因为问题的最终解决还是要靠我们所在的部门和学校。</a:t>
            </a:r>
            <a:endParaRPr lang="zh-CN" altLang="en-US" sz="2200" b="1" dirty="0">
              <a:latin typeface="仿宋" panose="02010609060101010101" charset="-122"/>
              <a:ea typeface="仿宋"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第三，要加强思想政治工作，提高凝聚力。</a:t>
            </a:r>
            <a:endParaRPr lang="zh-CN" altLang="en-US" sz="2800" b="1" dirty="0">
              <a:solidFill>
                <a:srgbClr val="FF0000"/>
              </a:solidFill>
              <a:latin typeface="楷体" panose="02010609060101010101" charset="-122"/>
              <a:ea typeface="楷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461135" y="1899920"/>
            <a:ext cx="9358630" cy="429895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922145" y="1988820"/>
            <a:ext cx="8347075" cy="3649980"/>
          </a:xfrm>
          <a:prstGeom prst="rect">
            <a:avLst/>
          </a:prstGeom>
          <a:noFill/>
          <a:ln w="9525">
            <a:noFill/>
            <a:prstDash val="dash"/>
            <a:miter lim="800000"/>
          </a:ln>
        </p:spPr>
        <p:txBody>
          <a:bodyPr wrap="square">
            <a:spAutoFit/>
          </a:bodyPr>
          <a:lstStyle/>
          <a:p>
            <a:pPr indent="0" algn="just" fontAlgn="auto">
              <a:lnSpc>
                <a:spcPct val="130000"/>
              </a:lnSpc>
              <a:defRPr/>
            </a:pPr>
            <a:r>
              <a:rPr lang="en-US" altLang="zh-CN" sz="2400" b="1" dirty="0">
                <a:solidFill>
                  <a:srgbClr val="FF0000"/>
                </a:solidFill>
                <a:latin typeface="仿宋" panose="02010609060101010101" charset="-122"/>
                <a:ea typeface="仿宋" panose="02010609060101010101" charset="-122"/>
                <a:cs typeface="仿宋" panose="02010609060101010101" charset="-122"/>
                <a:sym typeface="+mn-lt"/>
              </a:rPr>
              <a:t>    </a:t>
            </a: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1.</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要有甘为人梯的境界。</a:t>
            </a:r>
            <a:r>
              <a:rPr lang="zh-CN" altLang="en-US" sz="2200" b="1" dirty="0">
                <a:latin typeface="仿宋" panose="02010609060101010101" charset="-122"/>
                <a:ea typeface="仿宋" panose="02010609060101010101" charset="-122"/>
                <a:cs typeface="仿宋" panose="02010609060101010101" charset="-122"/>
                <a:sym typeface="+mn-lt"/>
              </a:rPr>
              <a:t>年长的同志要积极主动培养和帮助年轻的同志成长，做好传帮带，当好下属的导师，根据下属的特点和业务能力，帮助规划个人发展方向、制定工作目标，让下属在实现目标的过程中不断锻炼提高、成长进步，</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从而提高整个团队的战斗力。</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    争取做叶总第一讲提到的“</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善于发现、</a:t>
            </a:r>
            <a:endParaRPr lang="zh-CN" altLang="en-US" sz="2200" b="1" dirty="0">
              <a:solidFill>
                <a:srgbClr val="FF0000"/>
              </a:solidFill>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培养人才的能人</a:t>
            </a:r>
            <a:r>
              <a:rPr lang="zh-CN" altLang="en-US" sz="2200" b="1" dirty="0">
                <a:latin typeface="仿宋" panose="02010609060101010101" charset="-122"/>
                <a:ea typeface="仿宋" panose="02010609060101010101" charset="-122"/>
                <a:cs typeface="仿宋" panose="02010609060101010101" charset="-122"/>
                <a:sym typeface="+mn-lt"/>
              </a:rPr>
              <a:t>”。</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第四，要有宽广的胸怀，增强大局观</a:t>
            </a:r>
            <a:r>
              <a:rPr lang="zh-CN" altLang="en-US" sz="2400" b="1" dirty="0">
                <a:solidFill>
                  <a:srgbClr val="FF0000"/>
                </a:solidFill>
                <a:latin typeface="宋体" panose="02010600030101010101" pitchFamily="2" charset="-122"/>
                <a:ea typeface="宋体" panose="02010600030101010101" pitchFamily="2" charset="-122"/>
                <a:cs typeface="+mn-ea"/>
                <a:sym typeface="+mn-lt"/>
              </a:rPr>
              <a:t>。</a:t>
            </a:r>
            <a:endParaRPr lang="zh-CN" altLang="en-US" sz="2400" b="1" dirty="0">
              <a:solidFill>
                <a:srgbClr val="FF0000"/>
              </a:solidFill>
              <a:latin typeface="宋体" panose="02010600030101010101" pitchFamily="2" charset="-122"/>
              <a:ea typeface="宋体" panose="02010600030101010101" pitchFamily="2" charset="-122"/>
              <a:cs typeface="+mn-ea"/>
              <a:sym typeface="+mn-lt"/>
            </a:endParaRPr>
          </a:p>
        </p:txBody>
      </p:sp>
      <p:pic>
        <p:nvPicPr>
          <p:cNvPr id="4" name="图片 3"/>
          <p:cNvPicPr>
            <a:picLocks noChangeAspect="1"/>
          </p:cNvPicPr>
          <p:nvPr/>
        </p:nvPicPr>
        <p:blipFill>
          <a:blip r:embed="rId1"/>
          <a:srcRect l="2572" t="4694" r="5598" b="9796"/>
          <a:stretch>
            <a:fillRect/>
          </a:stretch>
        </p:blipFill>
        <p:spPr>
          <a:xfrm>
            <a:off x="8256270" y="3527425"/>
            <a:ext cx="1797050" cy="1985010"/>
          </a:xfrm>
          <a:prstGeom prst="plaque">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9515" y="1847215"/>
            <a:ext cx="9288780" cy="433260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659255" y="2103755"/>
            <a:ext cx="7772400" cy="355473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不要怕下属超过自己，不能出现</a:t>
            </a:r>
            <a:r>
              <a:rPr lang="zh-CN" altLang="en-US" sz="2200" b="1" dirty="0">
                <a:solidFill>
                  <a:srgbClr val="0070C0"/>
                </a:solidFill>
                <a:effectLst/>
                <a:latin typeface="楷体" panose="02010609060101010101" charset="-122"/>
                <a:ea typeface="楷体" panose="02010609060101010101" charset="-122"/>
                <a:cs typeface="楷体" panose="02010609060101010101" charset="-122"/>
                <a:sym typeface="+mn-lt"/>
              </a:rPr>
              <a:t>“武大郎开店</a:t>
            </a:r>
            <a:r>
              <a:rPr lang="en-US" altLang="zh-CN" sz="2200" b="1" dirty="0">
                <a:solidFill>
                  <a:srgbClr val="0070C0"/>
                </a:solidFill>
                <a:effectLst/>
                <a:latin typeface="楷体" panose="02010609060101010101" charset="-122"/>
                <a:ea typeface="楷体" panose="02010609060101010101" charset="-122"/>
                <a:cs typeface="楷体" panose="02010609060101010101" charset="-122"/>
                <a:sym typeface="+mn-lt"/>
              </a:rPr>
              <a:t>——</a:t>
            </a:r>
            <a:r>
              <a:rPr lang="zh-CN" altLang="en-US" sz="2200" b="1" dirty="0">
                <a:solidFill>
                  <a:srgbClr val="0070C0"/>
                </a:solidFill>
                <a:effectLst/>
                <a:latin typeface="楷体" panose="02010609060101010101" charset="-122"/>
                <a:ea typeface="楷体" panose="02010609060101010101" charset="-122"/>
                <a:cs typeface="楷体" panose="02010609060101010101" charset="-122"/>
                <a:sym typeface="+mn-lt"/>
              </a:rPr>
              <a:t>比自己高的都不要”</a:t>
            </a:r>
            <a:r>
              <a:rPr lang="zh-CN" altLang="en-US" sz="2200" b="1" dirty="0">
                <a:latin typeface="仿宋" panose="02010609060101010101" charset="-122"/>
                <a:ea typeface="仿宋" panose="02010609060101010101" charset="-122"/>
                <a:cs typeface="仿宋" panose="02010609060101010101" charset="-122"/>
                <a:sym typeface="+mn-lt"/>
              </a:rPr>
              <a:t>的现像。</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    要有“</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功成不必在我</a:t>
            </a:r>
            <a:r>
              <a:rPr lang="zh-CN" altLang="en-US" sz="2200" b="1" dirty="0">
                <a:latin typeface="仿宋" panose="02010609060101010101" charset="-122"/>
                <a:ea typeface="仿宋" panose="02010609060101010101" charset="-122"/>
                <a:cs typeface="仿宋" panose="02010609060101010101" charset="-122"/>
                <a:sym typeface="+mn-lt"/>
              </a:rPr>
              <a:t>”的精神境界和“</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功</a:t>
            </a:r>
            <a:endParaRPr lang="zh-CN" altLang="en-US" sz="2200" b="1" dirty="0">
              <a:solidFill>
                <a:srgbClr val="FF0000"/>
              </a:solidFill>
              <a:latin typeface="仿宋" panose="02010609060101010101" charset="-122"/>
              <a:ea typeface="仿宋" panose="02010609060101010101" charset="-122"/>
              <a:cs typeface="仿宋" panose="02010609060101010101" charset="-122"/>
              <a:sym typeface="+mn-lt"/>
            </a:endParaRPr>
          </a:p>
          <a:p>
            <a:pPr indent="0" algn="just" fontAlgn="auto">
              <a:lnSpc>
                <a:spcPct val="130000"/>
              </a:lnSpc>
              <a:spcBef>
                <a:spcPts val="600"/>
              </a:spcBef>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成必定有我</a:t>
            </a:r>
            <a:r>
              <a:rPr lang="zh-CN" altLang="en-US" sz="2200" b="1" dirty="0">
                <a:latin typeface="仿宋" panose="02010609060101010101" charset="-122"/>
                <a:ea typeface="仿宋" panose="02010609060101010101" charset="-122"/>
                <a:cs typeface="仿宋" panose="02010609060101010101" charset="-122"/>
                <a:sym typeface="+mn-lt"/>
              </a:rPr>
              <a:t>”的责任担当，时刻保持一颗宽容</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之心，拥有容得比自己强、比自己能干的人的</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品德，严以律己、宽以待人，这样才能做好工</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作，学校事业才能发展。</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第四，要有宽广的胸怀，增强大局观</a:t>
            </a:r>
            <a:r>
              <a:rPr lang="zh-CN" altLang="en-US" sz="2400" b="1" dirty="0">
                <a:solidFill>
                  <a:srgbClr val="FF0000"/>
                </a:solidFill>
                <a:latin typeface="宋体" panose="02010600030101010101" pitchFamily="2" charset="-122"/>
                <a:ea typeface="宋体" panose="02010600030101010101" pitchFamily="2" charset="-122"/>
                <a:cs typeface="+mn-ea"/>
                <a:sym typeface="+mn-lt"/>
              </a:rPr>
              <a:t>。</a:t>
            </a:r>
            <a:endParaRPr lang="zh-CN" altLang="en-US" sz="2400" b="1" dirty="0">
              <a:solidFill>
                <a:srgbClr val="FF0000"/>
              </a:solidFill>
              <a:latin typeface="宋体" panose="02010600030101010101" pitchFamily="2" charset="-122"/>
              <a:ea typeface="宋体" panose="02010600030101010101" pitchFamily="2" charset="-122"/>
              <a:cs typeface="+mn-ea"/>
              <a:sym typeface="+mn-lt"/>
            </a:endParaRPr>
          </a:p>
        </p:txBody>
      </p:sp>
      <p:pic>
        <p:nvPicPr>
          <p:cNvPr id="4" name="图片 3"/>
          <p:cNvPicPr>
            <a:picLocks noChangeAspect="1"/>
          </p:cNvPicPr>
          <p:nvPr>
            <p:custDataLst>
              <p:tags r:id="rId1"/>
            </p:custDataLst>
          </p:nvPr>
        </p:nvPicPr>
        <p:blipFill>
          <a:blip r:embed="rId2"/>
          <a:stretch>
            <a:fillRect/>
          </a:stretch>
        </p:blipFill>
        <p:spPr>
          <a:xfrm>
            <a:off x="7910830" y="3176905"/>
            <a:ext cx="2287905" cy="2187575"/>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20" presetClass="entr" presetSubtype="0" fill="hold" nodeType="withEffect">
                                  <p:stCondLst>
                                    <p:cond delay="0"/>
                                  </p:stCondLst>
                                  <p:childTnLst>
                                    <p:set>
                                      <p:cBhvr>
                                        <p:cTn id="12" dur="1000" fill="hold">
                                          <p:stCondLst>
                                            <p:cond delay="0"/>
                                          </p:stCondLst>
                                        </p:cTn>
                                        <p:tgtEl>
                                          <p:spTgt spid="4"/>
                                        </p:tgtEl>
                                        <p:attrNameLst>
                                          <p:attrName>style.visibility</p:attrName>
                                        </p:attrNameLst>
                                      </p:cBhvr>
                                      <p:to>
                                        <p:strVal val="visible"/>
                                      </p:to>
                                    </p:set>
                                    <p:animEffect transition="in" filter="wedge">
                                      <p:cBhvr>
                                        <p:cTn id="13"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5370" y="1569720"/>
            <a:ext cx="10386695" cy="4634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3143885" y="1846580"/>
            <a:ext cx="7777480" cy="420370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杰出的数学家、教育家，原全国政协副主席，中科院院士苏步青大师，曾多次对他的弟子们说：“</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你们的学术水平都超过了我，但有一点没有超过我。我培养了一大批十分优秀的超过我的学生，而你们还没有培养出超过自己的学生</a:t>
            </a:r>
            <a:r>
              <a:rPr lang="zh-CN" altLang="en-US" sz="2200" b="1" dirty="0">
                <a:latin typeface="仿宋" panose="02010609060101010101" charset="-122"/>
                <a:ea typeface="仿宋" panose="02010609060101010101" charset="-122"/>
                <a:cs typeface="仿宋" panose="02010609060101010101" charset="-122"/>
                <a:sym typeface="+mn-lt"/>
              </a:rPr>
              <a:t>。”学术大师的高尚情操和精神境界，很值得我们体味。</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fontAlgn="auto">
              <a:lnSpc>
                <a:spcPct val="130000"/>
              </a:lnSpc>
              <a:spcBef>
                <a:spcPts val="1200"/>
              </a:spcBef>
              <a:defRPr/>
            </a:pPr>
            <a:r>
              <a:rPr lang="zh-CN" altLang="en-US" sz="2200" b="1" dirty="0">
                <a:latin typeface="仿宋" panose="02010609060101010101" charset="-122"/>
                <a:ea typeface="仿宋" panose="02010609060101010101" charset="-122"/>
                <a:cs typeface="仿宋" panose="02010609060101010101" charset="-122"/>
                <a:sym typeface="+mn-lt"/>
              </a:rPr>
              <a:t>司马迁说过：“诗云：‘</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高山仰止，景行行止</a:t>
            </a:r>
            <a:r>
              <a:rPr lang="zh-CN" altLang="en-US" sz="2200" b="1" dirty="0">
                <a:latin typeface="仿宋" panose="02010609060101010101" charset="-122"/>
                <a:ea typeface="仿宋" panose="02010609060101010101" charset="-122"/>
                <a:cs typeface="仿宋" panose="02010609060101010101" charset="-122"/>
                <a:sym typeface="+mn-lt"/>
              </a:rPr>
              <a:t>。’虽不能至，然心向往之。”我们虽然达不到大师那种高尚的情操和境界，但作为新时代的教师，一定要拥有宽广的胸怀和甘为人梯的精神。培养年轻人成长是我们的职责所在。</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32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第四，要有宽广的胸怀，增强大局观。</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071718" y="1988840"/>
            <a:ext cx="1949251" cy="1818005"/>
          </a:xfrm>
          <a:prstGeom prst="ellipse">
            <a:avLst/>
          </a:prstGeom>
        </p:spPr>
      </p:pic>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9456" y="4206225"/>
            <a:ext cx="2209800" cy="1790065"/>
          </a:xfrm>
          <a:prstGeom prst="sun">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9515" y="1834515"/>
            <a:ext cx="9878695" cy="436880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271905" y="1993900"/>
            <a:ext cx="9406890" cy="4050030"/>
          </a:xfrm>
          <a:prstGeom prst="rect">
            <a:avLst/>
          </a:prstGeom>
          <a:noFill/>
          <a:ln w="9525">
            <a:noFill/>
            <a:prstDash val="dash"/>
            <a:miter lim="800000"/>
          </a:ln>
        </p:spPr>
        <p:txBody>
          <a:bodyPr wrap="square">
            <a:spAutoFit/>
          </a:bodyPr>
          <a:lstStyle/>
          <a:p>
            <a:pPr indent="647700" algn="just">
              <a:lnSpc>
                <a:spcPct val="130000"/>
              </a:lnSpc>
              <a:defRPr/>
            </a:pP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2.</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要提高站位，有强烈的大局观。</a:t>
            </a:r>
            <a:r>
              <a:rPr lang="zh-CN" altLang="en-US" sz="2200" b="1" dirty="0">
                <a:latin typeface="仿宋" panose="02010609060101010101" charset="-122"/>
                <a:ea typeface="仿宋" panose="02010609060101010101" charset="-122"/>
                <a:cs typeface="仿宋" panose="02010609060101010101" charset="-122"/>
                <a:sym typeface="+mn-lt"/>
              </a:rPr>
              <a:t>学校各职能部门和各二级学院有明确的工作职责范围。但在实际工作的开展过程中，很多工作都是跨部门的，工作又有很多交叉，不可能分得一清二楚，一个部门工作做得再好，也只能完成相关的部分工作内容。</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如升本工作、招生工作、迎新工作、维稳工作，还有年检工作、创强工作，以及教科研申报工作，还有好多日常管理工作等等，都是带有全局性、系统性的工作，单靠一个部门是无法完成的，需要相关部门换位思考，密切配合，加强沟通、信息数据等资源共享，形成相互理解、同力合作、优质高效的工作格局，才能协同顺利完成。</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第四，要有宽广的胸怀，增强大局观。</a:t>
            </a:r>
            <a:endParaRPr lang="zh-CN" altLang="en-US" sz="2800" b="1" dirty="0">
              <a:solidFill>
                <a:srgbClr val="FF0000"/>
              </a:solidFill>
              <a:latin typeface="楷体" panose="02010609060101010101" charset="-122"/>
              <a:ea typeface="楷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第四，要有宽广的胸怀，增强大局观。</a:t>
            </a:r>
            <a:endParaRPr lang="zh-CN" altLang="en-US" sz="2800" b="1" dirty="0">
              <a:solidFill>
                <a:srgbClr val="FF0000"/>
              </a:solidFill>
              <a:latin typeface="楷体" panose="02010609060101010101" charset="-122"/>
              <a:ea typeface="楷体" panose="02010609060101010101" charset="-122"/>
              <a:cs typeface="+mn-ea"/>
              <a:sym typeface="+mn-lt"/>
            </a:endParaRPr>
          </a:p>
        </p:txBody>
      </p:sp>
      <p:sp>
        <p:nvSpPr>
          <p:cNvPr id="4" name="圆角矩形 3"/>
          <p:cNvSpPr/>
          <p:nvPr/>
        </p:nvSpPr>
        <p:spPr>
          <a:xfrm>
            <a:off x="1195070" y="1693545"/>
            <a:ext cx="9718675" cy="449961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8" name="矩形 3"/>
          <p:cNvSpPr>
            <a:spLocks noChangeArrowheads="1"/>
          </p:cNvSpPr>
          <p:nvPr/>
        </p:nvSpPr>
        <p:spPr bwMode="auto">
          <a:xfrm>
            <a:off x="1559560" y="1952625"/>
            <a:ext cx="8989695" cy="3792220"/>
          </a:xfrm>
          <a:prstGeom prst="rect">
            <a:avLst/>
          </a:prstGeom>
          <a:noFill/>
          <a:ln w="9525">
            <a:noFill/>
            <a:prstDash val="dash"/>
            <a:miter lim="800000"/>
          </a:ln>
        </p:spPr>
        <p:txBody>
          <a:bodyPr wrap="square">
            <a:spAutoFit/>
          </a:bodyPr>
          <a:lstStyle/>
          <a:p>
            <a:pPr indent="539750" algn="just" fontAlgn="auto">
              <a:lnSpc>
                <a:spcPts val="3140"/>
              </a:lnSpc>
              <a:defRPr/>
            </a:pPr>
            <a:r>
              <a:rPr lang="zh-CN" altLang="en-US" sz="2200" b="1" dirty="0">
                <a:latin typeface="仿宋" panose="02010609060101010101" charset="-122"/>
                <a:ea typeface="仿宋" panose="02010609060101010101" charset="-122"/>
                <a:cs typeface="仿宋" panose="02010609060101010101" charset="-122"/>
                <a:sym typeface="+mn-lt"/>
              </a:rPr>
              <a:t>作为学校处、科级干部，尤其是中青年干部，一定要坚持学校一盘棋的思想，站在学校和大华立的高度想问题、说话、办事情，破除狭隘的局部利益观和小团体意识，不能只顾着自己的</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一亩三分地，</a:t>
            </a:r>
            <a:r>
              <a:rPr lang="zh-CN" altLang="en-US" sz="2200" b="1" dirty="0">
                <a:latin typeface="仿宋" panose="02010609060101010101" charset="-122"/>
                <a:ea typeface="仿宋" panose="02010609060101010101" charset="-122"/>
                <a:cs typeface="仿宋" panose="02010609060101010101" charset="-122"/>
                <a:sym typeface="+mn-lt"/>
              </a:rPr>
              <a:t>而要着眼于华立园的</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数千亩良田。</a:t>
            </a:r>
            <a:endParaRPr lang="zh-CN" altLang="en-US" sz="2200" b="1" dirty="0">
              <a:latin typeface="仿宋" panose="02010609060101010101" charset="-122"/>
              <a:ea typeface="仿宋" panose="02010609060101010101" charset="-122"/>
              <a:cs typeface="仿宋" panose="02010609060101010101" charset="-122"/>
              <a:sym typeface="+mn-lt"/>
            </a:endParaRPr>
          </a:p>
          <a:p>
            <a:pPr indent="539750" algn="just" fontAlgn="auto">
              <a:lnSpc>
                <a:spcPts val="314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要十分清醒认识到本门只是学校和华立集团的有机整体的一部分，不能像叶总第一讲中批评的那样“</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只顾部门局部利益，没有整体利益</a:t>
            </a:r>
            <a:r>
              <a:rPr lang="zh-CN" altLang="en-US" sz="2200" b="1" dirty="0">
                <a:latin typeface="仿宋" panose="02010609060101010101" charset="-122"/>
                <a:ea typeface="仿宋" panose="02010609060101010101" charset="-122"/>
                <a:cs typeface="仿宋" panose="02010609060101010101" charset="-122"/>
                <a:sym typeface="+mn-lt"/>
              </a:rPr>
              <a:t>”。要树立校兴我荣、校衰我耻的观念，以主人翁姿态，守土有责，守土尽责，扎扎实实做好各项工作，自觉维护学校和华立集团的声誉，努力推动学校的高质量发展，为打造百年名校贡献力量。</a:t>
            </a:r>
            <a:endParaRPr lang="zh-CN" altLang="en-US" sz="2200" b="1" dirty="0">
              <a:latin typeface="仿宋" panose="02010609060101010101" charset="-122"/>
              <a:ea typeface="仿宋" panose="02010609060101010101" charset="-122"/>
              <a:cs typeface="仿宋" panose="0201060906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inVertical)">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8"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14425" y="1834515"/>
            <a:ext cx="10012045" cy="437959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296670" y="1962150"/>
            <a:ext cx="9140825" cy="1850390"/>
          </a:xfrm>
          <a:prstGeom prst="rect">
            <a:avLst/>
          </a:prstGeom>
          <a:noFill/>
          <a:ln w="9525">
            <a:noFill/>
            <a:prstDash val="dash"/>
            <a:miter lim="800000"/>
          </a:ln>
        </p:spPr>
        <p:txBody>
          <a:bodyPr wrap="square">
            <a:spAutoFit/>
          </a:bodyPr>
          <a:lstStyle/>
          <a:p>
            <a:pPr indent="647700" algn="just">
              <a:lnSpc>
                <a:spcPct val="130000"/>
              </a:lnSpc>
              <a:defRPr/>
            </a:pP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3.</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要通过竞争激活潜能。</a:t>
            </a:r>
            <a:r>
              <a:rPr lang="zh-CN" altLang="en-US" sz="2200" b="1" dirty="0">
                <a:latin typeface="仿宋" panose="02010609060101010101" charset="-122"/>
                <a:ea typeface="仿宋" panose="02010609060101010101" charset="-122"/>
                <a:cs typeface="仿宋" panose="02010609060101010101" charset="-122"/>
                <a:sym typeface="+mn-lt"/>
              </a:rPr>
              <a:t>各部门之间和管理干部之间，在各自的职责和岗位上比干劲，赛成绩，这种竞争对促进学校的发展是有益的。但是竞争不是嫉妒，也不是为了争面子，竞争必须与合作携起手来。否则就会互相拖后腿，产生负能量，制约学校中心工作的完成。</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6567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8091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第四，要有宽广的胸怀，增强大局观。</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9014460" y="3947795"/>
            <a:ext cx="1664335" cy="1790065"/>
          </a:xfrm>
          <a:prstGeom prst="plaque">
            <a:avLst/>
          </a:prstGeom>
        </p:spPr>
      </p:pic>
      <p:sp>
        <p:nvSpPr>
          <p:cNvPr id="4" name="矩形 3"/>
          <p:cNvSpPr>
            <a:spLocks noChangeArrowheads="1"/>
          </p:cNvSpPr>
          <p:nvPr/>
        </p:nvSpPr>
        <p:spPr bwMode="auto">
          <a:xfrm>
            <a:off x="1216025" y="3812540"/>
            <a:ext cx="7484110" cy="2061210"/>
          </a:xfrm>
          <a:prstGeom prst="rect">
            <a:avLst/>
          </a:prstGeom>
          <a:noFill/>
          <a:ln w="9525">
            <a:noFill/>
            <a:prstDash val="dash"/>
            <a:miter lim="800000"/>
          </a:ln>
        </p:spPr>
        <p:txBody>
          <a:bodyPr wrap="square">
            <a:spAutoFit/>
          </a:bodyPr>
          <a:lstStyle/>
          <a:p>
            <a:pPr indent="647700" algn="just" fontAlgn="auto">
              <a:lnSpc>
                <a:spcPts val="3840"/>
              </a:lnSpc>
              <a:defRPr/>
            </a:pPr>
            <a:r>
              <a:rPr lang="zh-CN" altLang="en-US" sz="2200" b="1" dirty="0">
                <a:latin typeface="仿宋" panose="02010609060101010101" charset="-122"/>
                <a:ea typeface="仿宋" panose="02010609060101010101" charset="-122"/>
                <a:cs typeface="+mn-ea"/>
                <a:sym typeface="+mn-lt"/>
              </a:rPr>
              <a:t>我们很熟悉的木桶短板效应，核心观点是一只木桶能盛多少水，并不取决于最长的那块木板，而是取决于最短的那块木板。这充分说明</a:t>
            </a:r>
            <a:r>
              <a:rPr lang="zh-CN" altLang="en-US" sz="2200" b="1" dirty="0">
                <a:gradFill>
                  <a:gsLst>
                    <a:gs pos="0">
                      <a:srgbClr val="7B32B2"/>
                    </a:gs>
                    <a:gs pos="100000">
                      <a:srgbClr val="401A5D"/>
                    </a:gs>
                  </a:gsLst>
                  <a:lin scaled="0"/>
                </a:gradFill>
                <a:latin typeface="仿宋" panose="02010609060101010101" charset="-122"/>
                <a:ea typeface="仿宋" panose="02010609060101010101" charset="-122"/>
                <a:cs typeface="+mn-ea"/>
                <a:sym typeface="+mn-lt"/>
              </a:rPr>
              <a:t>团队精神和大局观</a:t>
            </a:r>
            <a:r>
              <a:rPr lang="zh-CN" altLang="en-US" sz="2200" b="1" dirty="0">
                <a:latin typeface="仿宋" panose="02010609060101010101" charset="-122"/>
                <a:ea typeface="仿宋" panose="02010609060101010101" charset="-122"/>
                <a:cs typeface="+mn-ea"/>
                <a:sym typeface="+mn-lt"/>
              </a:rPr>
              <a:t>的重要性。希望我们从中能得到深刻的启示。</a:t>
            </a:r>
            <a:endParaRPr lang="zh-CN" altLang="en-US" sz="2200" b="1" dirty="0">
              <a:latin typeface="仿宋" panose="02010609060101010101" charset="-122"/>
              <a:ea typeface="仿宋"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par>
                                <p:cTn id="14" presetID="52" presetClass="entr" presetSubtype="0"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Scale>
                                      <p:cBhvr>
                                        <p:cTn id="16"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8"/>
                                        </p:tgtEl>
                                        <p:attrNameLst>
                                          <p:attrName>ppt_x</p:attrName>
                                          <p:attrName>ppt_y</p:attrName>
                                        </p:attrNameLst>
                                      </p:cBhvr>
                                    </p:animMotion>
                                    <p:animEffect transition="in" filter="fade">
                                      <p:cBhvr>
                                        <p:cTn id="18"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2"/>
          <p:cNvSpPr/>
          <p:nvPr/>
        </p:nvSpPr>
        <p:spPr>
          <a:xfrm>
            <a:off x="1199456" y="1268730"/>
            <a:ext cx="9577064" cy="524573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1015">
                <a:solidFill>
                  <a:srgbClr val="FFFFFF"/>
                </a:solidFill>
                <a:latin typeface="+mn-ea"/>
                <a:cs typeface="+mn-ea"/>
                <a:sym typeface="+mn-lt"/>
              </a:rPr>
              <a:t>今年10月10日，习近今年10月10日，习近平总书记在中青年干部培训班开班式上（图4），要求“各级党组织要有针对性地加强对年轻干部的思想淬炼、政治历练、实践锻炼、专业训练，明确培养年轻干部的正确途径，坚决克服干部培养中的形式主义，帮助他们提高解决实际问题能力，让他们更好肩负起新时代的职责和使命”。平总书记在中青年干部培训班开班式上（图4），要求“各级党组织要有针对性地加强对年轻干部的思想淬炼、政治历练、实践锻炼、专业训练，明确培养年轻干部的正确途径，坚决克服干部培养中的形式主义，帮助他们提高解决实际问题能力，让他们更好肩负起新时代的职责和使命”。</a:t>
            </a:r>
            <a:endParaRPr lang="zh-CN" altLang="en-US" sz="1015">
              <a:solidFill>
                <a:srgbClr val="FFFFFF"/>
              </a:solidFill>
              <a:latin typeface="+mn-ea"/>
              <a:cs typeface="+mn-ea"/>
              <a:sym typeface="+mn-lt"/>
            </a:endParaRPr>
          </a:p>
        </p:txBody>
      </p:sp>
      <p:sp>
        <p:nvSpPr>
          <p:cNvPr id="12" name="TextBox 3"/>
          <p:cNvSpPr txBox="1"/>
          <p:nvPr/>
        </p:nvSpPr>
        <p:spPr>
          <a:xfrm>
            <a:off x="1115695" y="501015"/>
            <a:ext cx="8115300" cy="583565"/>
          </a:xfrm>
          <a:prstGeom prst="rect">
            <a:avLst/>
          </a:prstGeom>
          <a:noFill/>
        </p:spPr>
        <p:txBody>
          <a:bodyPr wrap="square">
            <a:spAutoFit/>
          </a:bodyPr>
          <a:lstStyle/>
          <a:p>
            <a:pPr>
              <a:defRPr/>
            </a:pPr>
            <a:r>
              <a:rPr lang="en-US" altLang="zh-CN" sz="32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一、加强学校管理干部队伍建设的必要性</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sp>
        <p:nvSpPr>
          <p:cNvPr id="15" name="矩形 48"/>
          <p:cNvSpPr>
            <a:spLocks noChangeArrowheads="1"/>
          </p:cNvSpPr>
          <p:nvPr/>
        </p:nvSpPr>
        <p:spPr bwMode="auto">
          <a:xfrm>
            <a:off x="4079776" y="1643379"/>
            <a:ext cx="6361430" cy="3969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0" algn="just" fontAlgn="auto">
              <a:lnSpc>
                <a:spcPct val="150000"/>
              </a:lnSpc>
              <a:spcBef>
                <a:spcPts val="600"/>
              </a:spcBef>
              <a:spcAft>
                <a:spcPts val="600"/>
              </a:spcAft>
              <a:buClr>
                <a:srgbClr val="FF0000"/>
              </a:buClr>
              <a:buFont typeface="Wingdings" panose="05000000000000000000" pitchFamily="2" charset="2"/>
              <a:buNone/>
            </a:pPr>
            <a:r>
              <a:rPr lang="en-US" altLang="zh-CN" sz="2300" b="1" dirty="0">
                <a:latin typeface="仿宋" panose="02010609060101010101" charset="-122"/>
                <a:ea typeface="仿宋" panose="02010609060101010101" charset="-122"/>
                <a:cs typeface="仿宋" panose="02010609060101010101" charset="-122"/>
                <a:sym typeface="+mn-lt"/>
              </a:rPr>
              <a:t>    </a:t>
            </a:r>
            <a:r>
              <a:rPr lang="zh-CN" altLang="en-US" sz="2400" b="1" dirty="0">
                <a:latin typeface="仿宋" panose="02010609060101010101" charset="-122"/>
                <a:ea typeface="仿宋" panose="02010609060101010101" charset="-122"/>
                <a:cs typeface="仿宋" panose="02010609060101010101" charset="-122"/>
                <a:sym typeface="+mn-lt"/>
              </a:rPr>
              <a:t>今年10月10日，习近平总书记在中青年干部培训班开班式上，要求“各级党组织要有针对性地加强对年轻干部的</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思想淬炼、政治历练、实践锻炼、专业训练</a:t>
            </a:r>
            <a:r>
              <a:rPr lang="zh-CN" altLang="en-US" sz="2400" b="1" dirty="0">
                <a:latin typeface="仿宋" panose="02010609060101010101" charset="-122"/>
                <a:ea typeface="仿宋" panose="02010609060101010101" charset="-122"/>
                <a:cs typeface="仿宋" panose="02010609060101010101" charset="-122"/>
                <a:sym typeface="+mn-lt"/>
              </a:rPr>
              <a:t>，明确培养年轻干部的正确途径，坚决克服干部培养中的形式主义，帮助他们</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提高解决实际问题能力</a:t>
            </a:r>
            <a:r>
              <a:rPr lang="zh-CN" altLang="en-US" sz="2400" b="1" dirty="0">
                <a:latin typeface="仿宋" panose="02010609060101010101" charset="-122"/>
                <a:ea typeface="仿宋" panose="02010609060101010101" charset="-122"/>
                <a:cs typeface="仿宋" panose="02010609060101010101" charset="-122"/>
                <a:sym typeface="+mn-lt"/>
              </a:rPr>
              <a:t>，让他们更好肩负起新时代的职责和使命”。</a:t>
            </a:r>
            <a:endParaRPr lang="zh-CN" altLang="en-US" sz="2400" b="1" dirty="0">
              <a:latin typeface="仿宋" panose="02010609060101010101" charset="-122"/>
              <a:ea typeface="仿宋" panose="02010609060101010101" charset="-122"/>
              <a:cs typeface="仿宋" panose="02010609060101010101" charset="-122"/>
              <a:sym typeface="+mn-lt"/>
            </a:endParaRPr>
          </a:p>
        </p:txBody>
      </p:sp>
      <p:sp>
        <p:nvSpPr>
          <p:cNvPr id="2" name="矩形 48"/>
          <p:cNvSpPr>
            <a:spLocks noChangeArrowheads="1"/>
          </p:cNvSpPr>
          <p:nvPr/>
        </p:nvSpPr>
        <p:spPr bwMode="auto">
          <a:xfrm>
            <a:off x="1494155" y="3342640"/>
            <a:ext cx="9804400" cy="5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0" algn="just" fontAlgn="auto">
              <a:lnSpc>
                <a:spcPct val="120000"/>
              </a:lnSpc>
              <a:spcBef>
                <a:spcPts val="0"/>
              </a:spcBef>
              <a:spcAft>
                <a:spcPts val="0"/>
              </a:spcAft>
              <a:buClr>
                <a:srgbClr val="FF0000"/>
              </a:buClr>
              <a:buFont typeface="Wingdings" panose="05000000000000000000" pitchFamily="2" charset="2"/>
              <a:buNone/>
            </a:pPr>
            <a:r>
              <a:rPr lang="en-US" altLang="zh-CN" sz="2600" b="1" dirty="0">
                <a:solidFill>
                  <a:srgbClr val="FF0000"/>
                </a:solidFill>
                <a:latin typeface="仿宋" panose="02010609060101010101" charset="-122"/>
                <a:ea typeface="仿宋" panose="02010609060101010101" charset="-122"/>
                <a:cs typeface="仿宋" panose="02010609060101010101" charset="-122"/>
                <a:sym typeface="+mn-lt"/>
              </a:rPr>
              <a:t> </a:t>
            </a:r>
            <a:endParaRPr lang="zh-CN" altLang="en-US" sz="2300" b="1" dirty="0">
              <a:solidFill>
                <a:srgbClr val="FF0000"/>
              </a:solidFill>
              <a:latin typeface="仿宋" panose="02010609060101010101" charset="-122"/>
              <a:ea typeface="仿宋" panose="02010609060101010101" charset="-122"/>
              <a:cs typeface="仿宋" panose="02010609060101010101" charset="-122"/>
              <a:sym typeface="+mn-lt"/>
            </a:endParaRPr>
          </a:p>
        </p:txBody>
      </p:sp>
      <p:pic>
        <p:nvPicPr>
          <p:cNvPr id="3" name="图片 2"/>
          <p:cNvPicPr>
            <a:picLocks noChangeAspect="1"/>
          </p:cNvPicPr>
          <p:nvPr/>
        </p:nvPicPr>
        <p:blipFill rotWithShape="1">
          <a:blip r:embed="rId1"/>
          <a:srcRect l="9546" t="16562" r="14680"/>
          <a:stretch>
            <a:fillRect/>
          </a:stretch>
        </p:blipFill>
        <p:spPr>
          <a:xfrm>
            <a:off x="1494468" y="1943417"/>
            <a:ext cx="2333625" cy="21145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30935" y="1823720"/>
            <a:ext cx="10019030" cy="450215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223645" y="1946910"/>
            <a:ext cx="9555480" cy="405003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“执行力”就是把学校的计划、方案、办学理念变成现实的操作能力，或者说“就是按质按量地完成工作任务”的能力，是多种素质、能力的结合与体现。如果说董事会和学校决策是</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“做正确的事”</a:t>
            </a:r>
            <a:r>
              <a:rPr lang="zh-CN" altLang="en-US" sz="2200" b="1" dirty="0">
                <a:latin typeface="仿宋" panose="02010609060101010101" charset="-122"/>
                <a:ea typeface="仿宋" panose="02010609060101010101" charset="-122"/>
                <a:cs typeface="仿宋" panose="02010609060101010101" charset="-122"/>
                <a:sym typeface="+mn-lt"/>
              </a:rPr>
              <a:t>，那么学校处级、科级等管理干部就是怎样</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“正确的做事”，“怎样做和如何做得更好”</a:t>
            </a:r>
            <a:r>
              <a:rPr lang="zh-CN" altLang="en-US" sz="2200" b="1" dirty="0">
                <a:latin typeface="仿宋" panose="02010609060101010101" charset="-122"/>
                <a:ea typeface="仿宋" panose="02010609060101010101" charset="-122"/>
                <a:cs typeface="仿宋" panose="02010609060101010101" charset="-122"/>
                <a:sym typeface="+mn-lt"/>
              </a:rPr>
              <a:t>。</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    学校的成功有序运转，取决于正确的决策和有效的执行，二者缺一不可。 中层管理脱节而产生的</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多米诺骨牌效应</a:t>
            </a:r>
            <a:r>
              <a:rPr lang="zh-CN" altLang="en-US" sz="2200" b="1" dirty="0">
                <a:latin typeface="仿宋" panose="02010609060101010101" charset="-122"/>
                <a:ea typeface="仿宋" panose="02010609060101010101" charset="-122"/>
                <a:cs typeface="仿宋" panose="02010609060101010101" charset="-122"/>
                <a:sym typeface="+mn-lt"/>
              </a:rPr>
              <a:t>，将严重影响到学校的管理成效。处级、科级干部的执行力是学校顺利实施管理的关键。</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作用发挥得好</a:t>
            </a:r>
            <a:r>
              <a:rPr lang="en-US" altLang="zh-CN" sz="2200" b="1" dirty="0">
                <a:latin typeface="仿宋" panose="02010609060101010101" charset="-122"/>
                <a:ea typeface="仿宋" panose="02010609060101010101" charset="-122"/>
                <a:cs typeface="仿宋" panose="02010609060101010101" charset="-122"/>
                <a:sym typeface="+mn-lt"/>
              </a:rPr>
              <a:t>,</a:t>
            </a:r>
            <a:r>
              <a:rPr lang="zh-CN" altLang="en-US" sz="2200" b="1" dirty="0">
                <a:latin typeface="仿宋" panose="02010609060101010101" charset="-122"/>
                <a:ea typeface="仿宋" panose="02010609060101010101" charset="-122"/>
                <a:cs typeface="仿宋" panose="02010609060101010101" charset="-122"/>
                <a:sym typeface="+mn-lt"/>
              </a:rPr>
              <a:t>是校领导联系教职工的一座桥梁</a:t>
            </a:r>
            <a:r>
              <a:rPr lang="en-US" altLang="zh-CN" sz="22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反</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之</a:t>
            </a:r>
            <a:r>
              <a:rPr lang="en-US" altLang="zh-CN" sz="2200" b="1" dirty="0">
                <a:latin typeface="仿宋" panose="02010609060101010101" charset="-122"/>
                <a:ea typeface="仿宋" panose="02010609060101010101" charset="-122"/>
                <a:cs typeface="仿宋" panose="02010609060101010101" charset="-122"/>
                <a:sym typeface="+mn-lt"/>
              </a:rPr>
              <a:t>,</a:t>
            </a:r>
            <a:r>
              <a:rPr lang="zh-CN" altLang="en-US" sz="2200" b="1" dirty="0">
                <a:latin typeface="仿宋" panose="02010609060101010101" charset="-122"/>
                <a:ea typeface="仿宋" panose="02010609060101010101" charset="-122"/>
                <a:cs typeface="仿宋" panose="02010609060101010101" charset="-122"/>
                <a:sym typeface="+mn-lt"/>
              </a:rPr>
              <a:t>则是横在校领导与教职工之间的无形障碍。</a:t>
            </a:r>
            <a:endParaRPr lang="zh-CN" altLang="en-US" sz="2200" b="1" dirty="0">
              <a:latin typeface="宋体" panose="02010600030101010101" pitchFamily="2" charset="-122"/>
              <a:ea typeface="宋体" panose="02010600030101010101" pitchFamily="2"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29813"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第五，要改进工作方式方法，提高执行力。</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9" name="图片 8"/>
          <p:cNvPicPr>
            <a:picLocks noChangeAspect="1"/>
          </p:cNvPicPr>
          <p:nvPr/>
        </p:nvPicPr>
        <p:blipFill>
          <a:blip r:embed="rId1"/>
          <a:stretch>
            <a:fillRect/>
          </a:stretch>
        </p:blipFill>
        <p:spPr>
          <a:xfrm>
            <a:off x="8167370" y="4661535"/>
            <a:ext cx="2233930" cy="1487170"/>
          </a:xfrm>
          <a:prstGeom prst="bevel">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11555" y="1769745"/>
            <a:ext cx="9849673" cy="4634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194436" y="2070735"/>
            <a:ext cx="9484360" cy="2009775"/>
          </a:xfrm>
          <a:prstGeom prst="rect">
            <a:avLst/>
          </a:prstGeom>
          <a:noFill/>
          <a:ln w="9525">
            <a:noFill/>
            <a:prstDash val="dash"/>
            <a:miter lim="800000"/>
          </a:ln>
        </p:spPr>
        <p:txBody>
          <a:bodyPr wrap="square">
            <a:spAutoFit/>
          </a:bodyPr>
          <a:lstStyle/>
          <a:p>
            <a:pPr indent="647700">
              <a:lnSpc>
                <a:spcPct val="130000"/>
              </a:lnSpc>
              <a:defRPr/>
            </a:pPr>
            <a:r>
              <a:rPr lang="zh-CN" altLang="en-US" sz="2400" b="1" dirty="0">
                <a:latin typeface="仿宋" panose="02010609060101010101" charset="-122"/>
                <a:ea typeface="仿宋" panose="02010609060101010101" charset="-122"/>
                <a:cs typeface="仿宋" panose="02010609060101010101" charset="-122"/>
                <a:sym typeface="+mn-lt"/>
              </a:rPr>
              <a:t>管理干部执行力的强弱取决于两个要素，即</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个人能力和工作态度</a:t>
            </a:r>
            <a:r>
              <a:rPr lang="zh-CN" altLang="en-US" sz="2400" b="1" dirty="0">
                <a:latin typeface="仿宋" panose="02010609060101010101" charset="-122"/>
                <a:ea typeface="仿宋" panose="02010609060101010101" charset="-122"/>
                <a:cs typeface="仿宋" panose="02010609060101010101" charset="-122"/>
                <a:sym typeface="+mn-lt"/>
              </a:rPr>
              <a:t>。能力是基础，态度是关键。所以，我们要提升个人执行力，首先要端正工作态度，其次是通过加强学习和实践锻炼来增强自身素质。</a:t>
            </a:r>
            <a:endParaRPr lang="en-US" altLang="zh-CN" sz="2400" b="1" dirty="0">
              <a:latin typeface="仿宋" panose="02010609060101010101" charset="-122"/>
              <a:ea typeface="仿宋" panose="02010609060101010101" charset="-122"/>
              <a:cs typeface="仿宋" panose="02010609060101010101" charset="-122"/>
              <a:sym typeface="+mn-lt"/>
            </a:endParaRPr>
          </a:p>
          <a:p>
            <a:pPr indent="647700">
              <a:lnSpc>
                <a:spcPct val="130000"/>
              </a:lnSpc>
              <a:defRPr/>
            </a:pPr>
            <a:r>
              <a:rPr lang="zh-CN" altLang="en-US" sz="2400" b="1" dirty="0">
                <a:latin typeface="仿宋" panose="02010609060101010101" charset="-122"/>
                <a:ea typeface="仿宋" panose="02010609060101010101" charset="-122"/>
                <a:cs typeface="仿宋" panose="02010609060101010101" charset="-122"/>
                <a:sym typeface="+mn-lt"/>
              </a:rPr>
              <a:t>那么，如何树立积极正确的工作态度？   </a:t>
            </a:r>
            <a:r>
              <a:rPr lang="zh-CN" altLang="en-US" sz="2400" b="1" dirty="0">
                <a:latin typeface="宋体" panose="02010600030101010101" pitchFamily="2" charset="-122"/>
                <a:ea typeface="宋体" panose="02010600030101010101" pitchFamily="2" charset="-122"/>
                <a:cs typeface="+mn-ea"/>
                <a:sym typeface="+mn-lt"/>
              </a:rPr>
              <a:t>                                                                           </a:t>
            </a:r>
            <a:endParaRPr lang="zh-CN" altLang="en-US" sz="2400" b="1" dirty="0">
              <a:latin typeface="宋体" panose="02010600030101010101" pitchFamily="2" charset="-122"/>
              <a:ea typeface="宋体" panose="02010600030101010101" pitchFamily="2"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第五，要改进工作方式方法，提高执行力。</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sp>
        <p:nvSpPr>
          <p:cNvPr id="9" name="矩形 8"/>
          <p:cNvSpPr/>
          <p:nvPr/>
        </p:nvSpPr>
        <p:spPr>
          <a:xfrm>
            <a:off x="9004300" y="3808730"/>
            <a:ext cx="1101090" cy="1198880"/>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lstStyle/>
          <a:p>
            <a:pPr algn="ctr"/>
            <a:r>
              <a:rPr lang="zh-CN" altLang="en-US" sz="7200" b="1">
                <a:solidFill>
                  <a:schemeClr val="accent4"/>
                </a:solidFill>
                <a:effectLst>
                  <a:outerShdw dist="38100" dir="2700000" algn="tl" rotWithShape="0">
                    <a:schemeClr val="accent2"/>
                  </a:outerShdw>
                </a:effectLst>
              </a:rPr>
              <a:t>新 </a:t>
            </a:r>
            <a:endParaRPr lang="zh-CN" altLang="en-US" sz="7200" b="1">
              <a:solidFill>
                <a:schemeClr val="accent4"/>
              </a:solidFill>
              <a:effectLst>
                <a:outerShdw dist="38100" dir="2700000" algn="tl" rotWithShape="0">
                  <a:schemeClr val="accent2"/>
                </a:outerShdw>
              </a:effectLst>
            </a:endParaRPr>
          </a:p>
        </p:txBody>
      </p:sp>
      <p:sp>
        <p:nvSpPr>
          <p:cNvPr id="10" name="矩形 9"/>
          <p:cNvSpPr/>
          <p:nvPr/>
        </p:nvSpPr>
        <p:spPr>
          <a:xfrm>
            <a:off x="7583805" y="4411980"/>
            <a:ext cx="1101090" cy="1198880"/>
          </a:xfrm>
          <a:prstGeom prst="rect">
            <a:avLst/>
          </a:prstGeom>
          <a:noFill/>
          <a:ln>
            <a:noFill/>
          </a:ln>
        </p:spPr>
        <p:txBody>
          <a:bodyPr wrap="square" rtlCol="0" anchor="t">
            <a:spAutoFit/>
            <a:scene3d>
              <a:camera prst="orthographicFront"/>
              <a:lightRig rig="soft" dir="t">
                <a:rot lat="0" lon="0" rev="15600000"/>
              </a:lightRig>
            </a:scene3d>
            <a:sp3d extrusionH="57150" prstMaterial="softEdge">
              <a:bevelT w="25400" h="38100"/>
            </a:sp3d>
          </a:bodyPr>
          <a:lstStyle/>
          <a:p>
            <a:pPr algn="ctr"/>
            <a:r>
              <a:rPr lang="zh-CN" altLang="en-US" sz="7200" b="1">
                <a:solidFill>
                  <a:schemeClr val="accent4"/>
                </a:solidFill>
                <a:effectLst>
                  <a:outerShdw dist="38100" dir="2700000" algn="tl" rotWithShape="0">
                    <a:schemeClr val="accent2"/>
                  </a:outerShdw>
                </a:effectLst>
              </a:rPr>
              <a:t>快 </a:t>
            </a:r>
            <a:endParaRPr lang="zh-CN" altLang="en-US" sz="7200" b="1">
              <a:solidFill>
                <a:schemeClr val="accent4"/>
              </a:solidFill>
              <a:effectLst>
                <a:outerShdw dist="38100" dir="2700000" algn="tl" rotWithShape="0">
                  <a:schemeClr val="accent2"/>
                </a:outerShdw>
              </a:effectLst>
            </a:endParaRPr>
          </a:p>
        </p:txBody>
      </p:sp>
      <p:sp>
        <p:nvSpPr>
          <p:cNvPr id="11" name="矩形 10"/>
          <p:cNvSpPr/>
          <p:nvPr/>
        </p:nvSpPr>
        <p:spPr>
          <a:xfrm>
            <a:off x="5965825" y="4645025"/>
            <a:ext cx="1101090" cy="1198880"/>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lstStyle/>
          <a:p>
            <a:pPr algn="ctr"/>
            <a:r>
              <a:rPr lang="zh-CN" altLang="en-US" sz="7200" b="1">
                <a:solidFill>
                  <a:schemeClr val="accent4"/>
                </a:solidFill>
                <a:effectLst>
                  <a:outerShdw dist="38100" dir="2700000" algn="tl" rotWithShape="0">
                    <a:schemeClr val="accent2"/>
                  </a:outerShdw>
                </a:effectLst>
              </a:rPr>
              <a:t>实 </a:t>
            </a:r>
            <a:endParaRPr lang="zh-CN" altLang="en-US" sz="7200" b="1">
              <a:solidFill>
                <a:schemeClr val="accent4"/>
              </a:solidFill>
              <a:effectLst>
                <a:outerShdw dist="38100" dir="2700000" algn="tl" rotWithShape="0">
                  <a:schemeClr val="accent2"/>
                </a:outerShdw>
              </a:effectLst>
            </a:endParaRPr>
          </a:p>
        </p:txBody>
      </p:sp>
      <p:sp>
        <p:nvSpPr>
          <p:cNvPr id="12" name="矩形 11"/>
          <p:cNvSpPr/>
          <p:nvPr/>
        </p:nvSpPr>
        <p:spPr>
          <a:xfrm>
            <a:off x="4348480" y="5007610"/>
            <a:ext cx="1101090" cy="1198880"/>
          </a:xfrm>
          <a:prstGeom prst="rect">
            <a:avLst/>
          </a:prstGeom>
          <a:noFill/>
          <a:ln>
            <a:noFill/>
          </a:ln>
        </p:spPr>
        <p:txBody>
          <a:bodyPr wrap="none" rtlCol="0" anchor="t">
            <a:spAutoFit/>
            <a:scene3d>
              <a:camera prst="orthographicFront"/>
              <a:lightRig rig="soft" dir="t">
                <a:rot lat="0" lon="0" rev="15600000"/>
              </a:lightRig>
            </a:scene3d>
            <a:sp3d extrusionH="57150" prstMaterial="softEdge">
              <a:bevelT w="25400" h="38100"/>
            </a:sp3d>
          </a:bodyPr>
          <a:lstStyle/>
          <a:p>
            <a:pPr algn="ctr"/>
            <a:r>
              <a:rPr lang="zh-CN" altLang="en-US" sz="7200" b="1" dirty="0">
                <a:solidFill>
                  <a:schemeClr val="accent4"/>
                </a:solidFill>
                <a:effectLst>
                  <a:outerShdw dist="38100" dir="2700000" algn="tl" rotWithShape="0">
                    <a:schemeClr val="accent2"/>
                  </a:outerShdw>
                </a:effectLst>
              </a:rPr>
              <a:t>强 </a:t>
            </a:r>
            <a:endParaRPr lang="zh-CN" altLang="en-US" sz="7200" b="1" dirty="0">
              <a:solidFill>
                <a:schemeClr val="accent4"/>
              </a:solidFill>
              <a:effectLst>
                <a:outerShdw dist="38100" dir="2700000" algn="tl" rotWithShape="0">
                  <a:schemeClr val="accent2"/>
                </a:outerShdw>
              </a:effectLst>
            </a:endParaRPr>
          </a:p>
        </p:txBody>
      </p:sp>
      <p:pic>
        <p:nvPicPr>
          <p:cNvPr id="4" name="图片 3"/>
          <p:cNvPicPr>
            <a:picLocks noChangeAspect="1"/>
          </p:cNvPicPr>
          <p:nvPr/>
        </p:nvPicPr>
        <p:blipFill>
          <a:blip r:embed="rId1"/>
          <a:srcRect l="-2103" b="228"/>
          <a:stretch>
            <a:fillRect/>
          </a:stretch>
        </p:blipFill>
        <p:spPr>
          <a:xfrm>
            <a:off x="1559560" y="4221480"/>
            <a:ext cx="2046605" cy="1913255"/>
          </a:xfrm>
          <a:prstGeom prst="teardrop">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2" presetClass="entr" presetSubtype="4"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ppt_x"/>
                                          </p:val>
                                        </p:tav>
                                        <p:tav tm="100000">
                                          <p:val>
                                            <p:strVal val="#ppt_x"/>
                                          </p:val>
                                        </p:tav>
                                      </p:tavLst>
                                    </p:anim>
                                    <p:anim calcmode="lin" valueType="num">
                                      <p:cBhvr additive="base">
                                        <p:cTn id="14" dur="500" fill="hold"/>
                                        <p:tgtEl>
                                          <p:spTgt spid="12"/>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grpId="0" nodeType="after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500" fill="hold"/>
                                        <p:tgtEl>
                                          <p:spTgt spid="11"/>
                                        </p:tgtEl>
                                        <p:attrNameLst>
                                          <p:attrName>ppt_x</p:attrName>
                                        </p:attrNameLst>
                                      </p:cBhvr>
                                      <p:tavLst>
                                        <p:tav tm="0">
                                          <p:val>
                                            <p:strVal val="#ppt_x"/>
                                          </p:val>
                                        </p:tav>
                                        <p:tav tm="100000">
                                          <p:val>
                                            <p:strVal val="#ppt_x"/>
                                          </p:val>
                                        </p:tav>
                                      </p:tavLst>
                                    </p:anim>
                                    <p:anim calcmode="lin" valueType="num">
                                      <p:cBhvr additive="base">
                                        <p:cTn id="19" dur="500" fill="hold"/>
                                        <p:tgtEl>
                                          <p:spTgt spid="11"/>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childTnLst>
                          </p:cTn>
                        </p:par>
                        <p:par>
                          <p:cTn id="25" fill="hold">
                            <p:stCondLst>
                              <p:cond delay="1500"/>
                            </p:stCondLst>
                            <p:childTnLst>
                              <p:par>
                                <p:cTn id="26" presetID="2" presetClass="entr" presetSubtype="4" fill="hold" grpId="0" nodeType="after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additive="base">
                                        <p:cTn id="28" dur="500" fill="hold"/>
                                        <p:tgtEl>
                                          <p:spTgt spid="9"/>
                                        </p:tgtEl>
                                        <p:attrNameLst>
                                          <p:attrName>ppt_x</p:attrName>
                                        </p:attrNameLst>
                                      </p:cBhvr>
                                      <p:tavLst>
                                        <p:tav tm="0">
                                          <p:val>
                                            <p:strVal val="#ppt_x"/>
                                          </p:val>
                                        </p:tav>
                                        <p:tav tm="100000">
                                          <p:val>
                                            <p:strVal val="#ppt_x"/>
                                          </p:val>
                                        </p:tav>
                                      </p:tavLst>
                                    </p:anim>
                                    <p:anim calcmode="lin" valueType="num">
                                      <p:cBhvr additive="base">
                                        <p:cTn id="29"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9" grpId="0"/>
      <p:bldP spid="9" grpId="1"/>
      <p:bldP spid="10" grpId="0"/>
      <p:bldP spid="10" grpId="1"/>
      <p:bldP spid="11" grpId="0"/>
      <p:bldP spid="11" grpId="1"/>
      <p:bldP spid="12" grpId="0"/>
      <p:bldP spid="12"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839470" y="1834515"/>
            <a:ext cx="10358755" cy="435356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055370" y="2060575"/>
            <a:ext cx="9848850" cy="368681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一是着眼于“强”，积极进取，增强责任意识。</a:t>
            </a:r>
            <a:r>
              <a:rPr lang="zh-CN" altLang="en-US" sz="2200" b="1" dirty="0">
                <a:latin typeface="仿宋" panose="02010609060101010101" charset="-122"/>
                <a:ea typeface="仿宋" panose="02010609060101010101" charset="-122"/>
                <a:cs typeface="仿宋" panose="02010609060101010101" charset="-122"/>
                <a:sym typeface="+mn-lt"/>
              </a:rPr>
              <a:t>责任心和进取心是做好一切工作的首要条件。责任心强弱，决定执行力度的大小；进取心强弱，决定执行效果的好坏。</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fontAlgn="auto">
              <a:lnSpc>
                <a:spcPct val="13000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因此，要提高执行力，就必须树立起强烈的责任意识和进取精神，坚决克服不思进取、得过且过的心态。把工作标准调整到最高，精神状态调整到最佳，自我要求调整到最严，认认真真、尽心尽力、不折不扣地履行自己的职责；决不消极应付、敷衍塞责、推卸责任；养成认真负责、追求卓越的良好习惯，共同为实现办华立百年名校的梦想而不懈努力！</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第五，要改进工作方式方法，提高执行力。</a:t>
            </a:r>
            <a:endParaRPr lang="zh-CN" altLang="en-US" sz="2800" b="1" dirty="0">
              <a:solidFill>
                <a:srgbClr val="FF0000"/>
              </a:solidFill>
              <a:latin typeface="楷体" panose="02010609060101010101" charset="-122"/>
              <a:ea typeface="楷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9515" y="1834515"/>
            <a:ext cx="9906635" cy="470281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428750" y="2060575"/>
            <a:ext cx="9249410" cy="3870960"/>
          </a:xfrm>
          <a:prstGeom prst="rect">
            <a:avLst/>
          </a:prstGeom>
          <a:noFill/>
          <a:ln w="9525">
            <a:noFill/>
            <a:prstDash val="dash"/>
            <a:miter lim="800000"/>
          </a:ln>
        </p:spPr>
        <p:txBody>
          <a:bodyPr wrap="square">
            <a:spAutoFit/>
          </a:bodyPr>
          <a:lstStyle/>
          <a:p>
            <a:pPr indent="647700" algn="just">
              <a:lnSpc>
                <a:spcPct val="130000"/>
              </a:lnSpc>
              <a:defRPr/>
            </a:pPr>
            <a:r>
              <a:rPr lang="zh-CN" altLang="en-US" sz="2100" b="1" dirty="0">
                <a:solidFill>
                  <a:srgbClr val="FF0000"/>
                </a:solidFill>
                <a:latin typeface="仿宋" panose="02010609060101010101" charset="-122"/>
                <a:ea typeface="仿宋" panose="02010609060101010101" charset="-122"/>
                <a:cs typeface="仿宋" panose="02010609060101010101" charset="-122"/>
                <a:sym typeface="+mn-lt"/>
              </a:rPr>
              <a:t>二是着眼于“实”，脚踏实地，一步一个脚印。</a:t>
            </a:r>
            <a:r>
              <a:rPr lang="zh-CN" altLang="en-US" sz="2100" b="1" dirty="0">
                <a:latin typeface="仿宋" panose="02010609060101010101" charset="-122"/>
                <a:ea typeface="仿宋" panose="02010609060101010101" charset="-122"/>
                <a:cs typeface="仿宋" panose="02010609060101010101" charset="-122"/>
                <a:sym typeface="+mn-lt"/>
              </a:rPr>
              <a:t>空谈误国，实干兴邦。前不久张董事长推荐的“</a:t>
            </a:r>
            <a:r>
              <a:rPr lang="zh-CN" altLang="en-US" sz="2100" b="1" dirty="0">
                <a:solidFill>
                  <a:srgbClr val="FF0000"/>
                </a:solidFill>
                <a:latin typeface="仿宋" panose="02010609060101010101" charset="-122"/>
                <a:ea typeface="仿宋" panose="02010609060101010101" charset="-122"/>
                <a:cs typeface="仿宋" panose="02010609060101010101" charset="-122"/>
                <a:sym typeface="+mn-lt"/>
              </a:rPr>
              <a:t>不躬身入局，不配做管理者</a:t>
            </a:r>
            <a:r>
              <a:rPr lang="zh-CN" altLang="en-US" sz="2100" b="1" dirty="0">
                <a:latin typeface="仿宋" panose="02010609060101010101" charset="-122"/>
                <a:ea typeface="仿宋" panose="02010609060101010101" charset="-122"/>
                <a:cs typeface="仿宋" panose="02010609060101010101" charset="-122"/>
                <a:sym typeface="+mn-lt"/>
              </a:rPr>
              <a:t>”这篇文章，令人沉思，很值得一读。</a:t>
            </a:r>
            <a:endParaRPr lang="en-US" altLang="zh-CN" sz="21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100" b="1" dirty="0">
                <a:solidFill>
                  <a:srgbClr val="FF0000"/>
                </a:solidFill>
                <a:latin typeface="仿宋" panose="02010609060101010101" charset="-122"/>
                <a:ea typeface="仿宋" panose="02010609060101010101" charset="-122"/>
                <a:cs typeface="仿宋" panose="02010609060101010101" charset="-122"/>
                <a:sym typeface="+mn-lt"/>
              </a:rPr>
              <a:t>天下大事必作于细</a:t>
            </a:r>
            <a:r>
              <a:rPr lang="en-US" altLang="zh-CN" sz="2100" b="1" dirty="0">
                <a:solidFill>
                  <a:srgbClr val="FF0000"/>
                </a:solidFill>
                <a:latin typeface="仿宋" panose="02010609060101010101" charset="-122"/>
                <a:ea typeface="仿宋" panose="02010609060101010101" charset="-122"/>
                <a:cs typeface="仿宋" panose="02010609060101010101" charset="-122"/>
                <a:sym typeface="+mn-lt"/>
              </a:rPr>
              <a:t>,</a:t>
            </a:r>
            <a:r>
              <a:rPr lang="zh-CN" altLang="en-US" sz="2100" b="1" dirty="0">
                <a:solidFill>
                  <a:srgbClr val="FF0000"/>
                </a:solidFill>
                <a:latin typeface="仿宋" panose="02010609060101010101" charset="-122"/>
                <a:ea typeface="仿宋" panose="02010609060101010101" charset="-122"/>
                <a:cs typeface="仿宋" panose="02010609060101010101" charset="-122"/>
                <a:sym typeface="+mn-lt"/>
              </a:rPr>
              <a:t>古今事业必成于实。</a:t>
            </a:r>
            <a:r>
              <a:rPr lang="zh-CN" altLang="en-US" sz="2100" b="1" dirty="0">
                <a:latin typeface="仿宋" panose="02010609060101010101" charset="-122"/>
                <a:ea typeface="仿宋" panose="02010609060101010101" charset="-122"/>
                <a:cs typeface="仿宋" panose="02010609060101010101" charset="-122"/>
                <a:sym typeface="+mn-lt"/>
              </a:rPr>
              <a:t>虽然每个管理干部的岗位不同，分工职责有差别，但都要做到求真务实，深入一线，善于发现问题，敢于迎难而上，勇于担当，扎扎实实，抓铁有痕、踏石留印，想干事、敢干事、会干事、干好事、不出事，到位不越位，揽事不揽权，</a:t>
            </a:r>
            <a:endParaRPr lang="zh-CN" altLang="en-US" sz="21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100" b="1" dirty="0">
                <a:latin typeface="仿宋" panose="02010609060101010101" charset="-122"/>
                <a:ea typeface="仿宋" panose="02010609060101010101" charset="-122"/>
                <a:cs typeface="仿宋" panose="02010609060101010101" charset="-122"/>
                <a:sym typeface="+mn-lt"/>
              </a:rPr>
              <a:t>通过化解难题不断开创工作的新局面。这样就能取得</a:t>
            </a:r>
            <a:endParaRPr lang="zh-CN" altLang="en-US" sz="21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100" b="1" dirty="0">
                <a:latin typeface="仿宋" panose="02010609060101010101" charset="-122"/>
                <a:ea typeface="仿宋" panose="02010609060101010101" charset="-122"/>
                <a:cs typeface="仿宋" panose="02010609060101010101" charset="-122"/>
                <a:sym typeface="+mn-lt"/>
              </a:rPr>
              <a:t>“</a:t>
            </a:r>
            <a:r>
              <a:rPr lang="zh-CN" altLang="en-US" sz="2100" b="1" dirty="0">
                <a:solidFill>
                  <a:srgbClr val="FF0000"/>
                </a:solidFill>
                <a:latin typeface="仿宋" panose="02010609060101010101" charset="-122"/>
                <a:ea typeface="仿宋" panose="02010609060101010101" charset="-122"/>
                <a:cs typeface="仿宋" panose="02010609060101010101" charset="-122"/>
                <a:sym typeface="+mn-lt"/>
              </a:rPr>
              <a:t>马太效应</a:t>
            </a:r>
            <a:r>
              <a:rPr lang="zh-CN" altLang="en-US" sz="2100" b="1" dirty="0">
                <a:latin typeface="仿宋" panose="02010609060101010101" charset="-122"/>
                <a:ea typeface="仿宋" panose="02010609060101010101" charset="-122"/>
                <a:cs typeface="仿宋" panose="02010609060101010101" charset="-122"/>
                <a:sym typeface="+mn-lt"/>
              </a:rPr>
              <a:t>”的效果，工作成绩就会越来越显著。</a:t>
            </a:r>
            <a:endParaRPr lang="zh-CN" altLang="en-US" sz="21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59023"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第五，要改进工作方式方法，提高执行力。</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10" name="图片 9"/>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8207375" y="4709795"/>
            <a:ext cx="2137410" cy="1567815"/>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3" presetClass="entr" presetSubtype="1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linds(horizontal)">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13130" y="1795145"/>
            <a:ext cx="10163810" cy="449072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020445" y="1795145"/>
            <a:ext cx="9693275" cy="141097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三是着眼于“快”，只争朝夕，提高办事效率。</a:t>
            </a:r>
            <a:r>
              <a:rPr lang="zh-CN" altLang="en-US" sz="2200" b="1" dirty="0">
                <a:latin typeface="仿宋" panose="02010609060101010101" charset="-122"/>
                <a:ea typeface="仿宋" panose="02010609060101010101" charset="-122"/>
                <a:cs typeface="仿宋" panose="02010609060101010101" charset="-122"/>
                <a:sym typeface="+mn-lt"/>
              </a:rPr>
              <a:t>要强化时间观念和效率意识，弘扬“立即行动、马上就办”的工作理念。坚决克服工作懒散、办事拖拉的恶习和临时抱佛脚的现象。</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560" y="1042670"/>
            <a:ext cx="7114540" cy="650875"/>
          </a:xfrm>
          <a:prstGeom prst="rect">
            <a:avLst/>
          </a:prstGeom>
        </p:spPr>
        <p:txBody>
          <a:bodyPr wrap="square">
            <a:spAutoFit/>
          </a:bodyPr>
          <a:lstStyle/>
          <a:p>
            <a:pPr>
              <a:lnSpc>
                <a:spcPct val="130000"/>
              </a:lnSpc>
              <a:defRPr/>
            </a:pPr>
            <a:r>
              <a:rPr lang="en-US" altLang="zh-CN" sz="2600" b="1" dirty="0">
                <a:solidFill>
                  <a:srgbClr val="FF0000"/>
                </a:solidFill>
                <a:latin typeface="黑体" panose="02010609060101010101" pitchFamily="49" charset="-122"/>
                <a:ea typeface="黑体" panose="02010609060101010101" pitchFamily="49" charset="-122"/>
                <a:cs typeface="黑体" panose="02010609060101010101" pitchFamily="49" charset="-122"/>
                <a:sym typeface="+mn-lt"/>
              </a:rPr>
              <a:t> </a:t>
            </a:r>
            <a:r>
              <a:rPr lang="zh-CN" altLang="en-US" sz="2800" b="1" dirty="0">
                <a:solidFill>
                  <a:srgbClr val="FF0000"/>
                </a:solidFill>
                <a:latin typeface="楷体" panose="02010609060101010101" charset="-122"/>
                <a:ea typeface="楷体" panose="02010609060101010101" charset="-122"/>
                <a:cs typeface="黑体" panose="02010609060101010101" pitchFamily="49" charset="-122"/>
                <a:sym typeface="+mn-lt"/>
              </a:rPr>
              <a:t>第五，要改进工作方式方法，提高执行力。</a:t>
            </a:r>
            <a:endParaRPr lang="zh-CN" altLang="en-US" sz="2800" b="1" dirty="0">
              <a:solidFill>
                <a:srgbClr val="FF0000"/>
              </a:solidFill>
              <a:latin typeface="楷体" panose="02010609060101010101" charset="-122"/>
              <a:ea typeface="楷体" panose="02010609060101010101" charset="-122"/>
              <a:cs typeface="黑体" panose="02010609060101010101" pitchFamily="49" charset="-122"/>
              <a:sym typeface="+mn-lt"/>
            </a:endParaRPr>
          </a:p>
        </p:txBody>
      </p:sp>
      <p:sp>
        <p:nvSpPr>
          <p:cNvPr id="9" name="矩形 3"/>
          <p:cNvSpPr>
            <a:spLocks noChangeArrowheads="1"/>
          </p:cNvSpPr>
          <p:nvPr/>
        </p:nvSpPr>
        <p:spPr bwMode="auto">
          <a:xfrm>
            <a:off x="1055370" y="3225800"/>
            <a:ext cx="7819390" cy="273050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四是着眼于“新”，开拓创新，改进工作方式方法。</a:t>
            </a:r>
            <a:endParaRPr lang="zh-CN" altLang="en-US" sz="2200" b="1" dirty="0">
              <a:solidFill>
                <a:srgbClr val="FF0000"/>
              </a:solidFill>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要有较强的改革精神和创新能力，敢于突破传统经验的束缚，坚决克服无所用心、生搬硬套的问题，充分发挥主观能动性，创造性地开展工作、执行指令。</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在日常工作中，不断寻求新的思路和方法，使执行的力度更大、速度更快、效果更好。</a:t>
            </a:r>
            <a:endParaRPr lang="zh-CN" altLang="en-US" sz="2200" b="1" dirty="0">
              <a:latin typeface="仿宋" panose="02010609060101010101" charset="-122"/>
              <a:ea typeface="仿宋" panose="02010609060101010101" charset="-122"/>
              <a:cs typeface="仿宋" panose="02010609060101010101" charset="-122"/>
              <a:sym typeface="+mn-lt"/>
            </a:endParaRPr>
          </a:p>
        </p:txBody>
      </p:sp>
      <p:pic>
        <p:nvPicPr>
          <p:cNvPr id="4" name="图片 3" descr="开拓创新"/>
          <p:cNvPicPr>
            <a:picLocks noChangeAspect="1"/>
          </p:cNvPicPr>
          <p:nvPr/>
        </p:nvPicPr>
        <p:blipFill>
          <a:blip r:embed="rId1"/>
          <a:stretch>
            <a:fillRect/>
          </a:stretch>
        </p:blipFill>
        <p:spPr>
          <a:xfrm>
            <a:off x="9319260" y="3571240"/>
            <a:ext cx="1394460" cy="203962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9"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4435" y="1854200"/>
            <a:ext cx="9803130" cy="4634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474470" y="2113915"/>
            <a:ext cx="9445625" cy="3769360"/>
          </a:xfrm>
          <a:prstGeom prst="rect">
            <a:avLst/>
          </a:prstGeom>
          <a:noFill/>
          <a:ln w="9525">
            <a:noFill/>
            <a:prstDash val="dash"/>
            <a:miter lim="800000"/>
          </a:ln>
        </p:spPr>
        <p:txBody>
          <a:bodyPr wrap="square">
            <a:spAutoFit/>
          </a:bodyPr>
          <a:lstStyle/>
          <a:p>
            <a:pPr indent="647700" algn="just">
              <a:lnSpc>
                <a:spcPct val="130000"/>
              </a:lnSpc>
              <a:defRPr/>
            </a:pP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工作要靠前指挥。</a:t>
            </a:r>
            <a:r>
              <a:rPr lang="zh-CN" altLang="en-US" sz="2300" b="1" dirty="0">
                <a:latin typeface="仿宋" panose="02010609060101010101" charset="-122"/>
                <a:ea typeface="仿宋" panose="02010609060101010101" charset="-122"/>
                <a:cs typeface="仿宋" panose="02010609060101010101" charset="-122"/>
                <a:sym typeface="+mn-lt"/>
              </a:rPr>
              <a:t>善于协调各方面的关系，形成合力。有些干部，自己做得很到位，但整个团队的积极性却没有动起来，这样也会事倍功半。</a:t>
            </a:r>
            <a:endParaRPr lang="zh-CN" altLang="en-US" sz="23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我们的管理干部都身兼双重身份。</a:t>
            </a:r>
            <a:r>
              <a:rPr lang="zh-CN" altLang="en-US" sz="2300" b="1" dirty="0">
                <a:latin typeface="仿宋" panose="02010609060101010101" charset="-122"/>
                <a:ea typeface="仿宋" panose="02010609060101010101" charset="-122"/>
                <a:cs typeface="仿宋" panose="02010609060101010101" charset="-122"/>
                <a:sym typeface="+mn-lt"/>
              </a:rPr>
              <a:t>在日常工</a:t>
            </a:r>
            <a:endParaRPr lang="zh-CN" altLang="en-US" sz="23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300" b="1" dirty="0">
                <a:latin typeface="仿宋" panose="02010609060101010101" charset="-122"/>
                <a:ea typeface="仿宋" panose="02010609060101010101" charset="-122"/>
                <a:cs typeface="仿宋" panose="02010609060101010101" charset="-122"/>
                <a:sym typeface="+mn-lt"/>
              </a:rPr>
              <a:t>作中，既要当指挥员，又当战斗员。但要正确处</a:t>
            </a:r>
            <a:endParaRPr lang="zh-CN" altLang="en-US" sz="23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300" b="1" dirty="0">
                <a:latin typeface="仿宋" panose="02010609060101010101" charset="-122"/>
                <a:ea typeface="仿宋" panose="02010609060101010101" charset="-122"/>
                <a:cs typeface="仿宋" panose="02010609060101010101" charset="-122"/>
                <a:sym typeface="+mn-lt"/>
              </a:rPr>
              <a:t>理好“指挥员”与“战斗员”的关系，管理工作</a:t>
            </a:r>
            <a:endParaRPr lang="zh-CN" altLang="en-US" sz="23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300" b="1" dirty="0">
                <a:latin typeface="仿宋" panose="02010609060101010101" charset="-122"/>
                <a:ea typeface="仿宋" panose="02010609060101010101" charset="-122"/>
                <a:cs typeface="仿宋" panose="02010609060101010101" charset="-122"/>
                <a:sym typeface="+mn-lt"/>
              </a:rPr>
              <a:t>与承担教学任务的关系，面对棘手难缠的问题，</a:t>
            </a:r>
            <a:endParaRPr lang="zh-CN" altLang="en-US" sz="23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300" b="1" dirty="0">
                <a:latin typeface="仿宋" panose="02010609060101010101" charset="-122"/>
                <a:ea typeface="仿宋" panose="02010609060101010101" charset="-122"/>
                <a:cs typeface="仿宋" panose="02010609060101010101" charset="-122"/>
                <a:sym typeface="+mn-lt"/>
              </a:rPr>
              <a:t>要沉着冷静，迎难而上。</a:t>
            </a:r>
            <a:endParaRPr lang="zh-CN" altLang="en-US" sz="23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29813"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第五，要改进工作方式方法，提高执行力。</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8" name="图片 7"/>
          <p:cNvPicPr>
            <a:picLocks noChangeAspect="1"/>
          </p:cNvPicPr>
          <p:nvPr/>
        </p:nvPicPr>
        <p:blipFill>
          <a:blip r:embed="rId1"/>
          <a:stretch>
            <a:fillRect/>
          </a:stretch>
        </p:blipFill>
        <p:spPr>
          <a:xfrm>
            <a:off x="8508365" y="3964305"/>
            <a:ext cx="1924685" cy="1678940"/>
          </a:xfrm>
          <a:prstGeom prst="bevel">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5370" y="1834515"/>
            <a:ext cx="9937115" cy="430276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559560" y="2093595"/>
            <a:ext cx="8909050" cy="3448685"/>
          </a:xfrm>
          <a:prstGeom prst="rect">
            <a:avLst/>
          </a:prstGeom>
          <a:noFill/>
          <a:ln w="9525">
            <a:noFill/>
            <a:prstDash val="dash"/>
            <a:miter lim="800000"/>
          </a:ln>
        </p:spPr>
        <p:txBody>
          <a:bodyPr wrap="square">
            <a:spAutoFit/>
          </a:bodyPr>
          <a:lstStyle/>
          <a:p>
            <a:pPr indent="647700" algn="just">
              <a:lnSpc>
                <a:spcPct val="130000"/>
              </a:lnSpc>
              <a:defRPr/>
            </a:pPr>
            <a:r>
              <a:rPr lang="zh-CN" altLang="en-US" sz="2400" b="1" dirty="0">
                <a:solidFill>
                  <a:srgbClr val="FF0000"/>
                </a:solidFill>
                <a:latin typeface="仿宋" panose="02010609060101010101" charset="-122"/>
                <a:ea typeface="仿宋" panose="02010609060101010101" charset="-122"/>
                <a:cs typeface="+mn-ea"/>
                <a:sym typeface="+mn-lt"/>
              </a:rPr>
              <a:t>要加强沟通和协调。</a:t>
            </a:r>
            <a:r>
              <a:rPr lang="zh-CN" altLang="en-US" sz="2400" b="1" dirty="0">
                <a:latin typeface="仿宋" panose="02010609060101010101" charset="-122"/>
                <a:ea typeface="仿宋" panose="02010609060101010101" charset="-122"/>
                <a:cs typeface="+mn-ea"/>
                <a:sym typeface="+mn-lt"/>
              </a:rPr>
              <a:t>日常工作、处理问题，很多要首先进行协调，上下协调、内外协调，左右横向之间也要协调，离开协调工作就难以开展。但要注重在事前沟通，协调在沟通基础之上，这样才能减少误解和磨擦，把分歧和矛盾化解在萌芽状态。</a:t>
            </a:r>
            <a:endParaRPr lang="zh-CN" altLang="en-US" sz="2400" b="1" dirty="0">
              <a:latin typeface="仿宋" panose="02010609060101010101" charset="-122"/>
              <a:ea typeface="仿宋" panose="02010609060101010101" charset="-122"/>
              <a:cs typeface="+mn-ea"/>
              <a:sym typeface="+mn-lt"/>
            </a:endParaRPr>
          </a:p>
          <a:p>
            <a:pPr indent="647700" algn="just">
              <a:lnSpc>
                <a:spcPct val="130000"/>
              </a:lnSpc>
              <a:defRPr/>
            </a:pPr>
            <a:r>
              <a:rPr lang="zh-CN" altLang="en-US" sz="2400" b="1" dirty="0">
                <a:solidFill>
                  <a:srgbClr val="FF0000"/>
                </a:solidFill>
                <a:latin typeface="仿宋" panose="02010609060101010101" charset="-122"/>
                <a:ea typeface="仿宋" panose="02010609060101010101" charset="-122"/>
                <a:cs typeface="+mn-ea"/>
                <a:sym typeface="+mn-lt"/>
              </a:rPr>
              <a:t>请示工作要注意流程。</a:t>
            </a:r>
            <a:r>
              <a:rPr lang="zh-CN" altLang="en-US" sz="2400" b="1" dirty="0">
                <a:latin typeface="仿宋" panose="02010609060101010101" charset="-122"/>
                <a:ea typeface="仿宋" panose="02010609060101010101" charset="-122"/>
                <a:cs typeface="+mn-ea"/>
                <a:sym typeface="+mn-lt"/>
              </a:rPr>
              <a:t>不能越级，也不能搞多头请示，否则会造成信息不对称，特别是不能利用多头请示搞实用主义，因为这种做法最容易形成领导之间的矛盾，甚至会影响团结。</a:t>
            </a:r>
            <a:endParaRPr lang="zh-CN" altLang="en-US" sz="2400" b="1" dirty="0">
              <a:latin typeface="仿宋" panose="02010609060101010101" charset="-122"/>
              <a:ea typeface="仿宋"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第五，要改进工作方式方法，提高执行力。</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974725" y="1834515"/>
            <a:ext cx="9893935" cy="4634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324610" y="2040890"/>
            <a:ext cx="9233535" cy="3928110"/>
          </a:xfrm>
          <a:prstGeom prst="rect">
            <a:avLst/>
          </a:prstGeom>
          <a:noFill/>
          <a:ln w="9525">
            <a:noFill/>
            <a:prstDash val="dash"/>
            <a:miter lim="800000"/>
          </a:ln>
        </p:spPr>
        <p:txBody>
          <a:bodyPr wrap="square">
            <a:spAutoFit/>
          </a:bodyPr>
          <a:lstStyle/>
          <a:p>
            <a:pPr indent="647700">
              <a:lnSpc>
                <a:spcPct val="130000"/>
              </a:lnSpc>
              <a:defRPr/>
            </a:pPr>
            <a:r>
              <a:rPr lang="zh-CN" altLang="en-US" sz="2400" b="1" dirty="0">
                <a:latin typeface="仿宋" panose="02010609060101010101" charset="-122"/>
                <a:ea typeface="仿宋" panose="02010609060101010101" charset="-122"/>
                <a:cs typeface="+mn-ea"/>
                <a:sym typeface="+mn-lt"/>
              </a:rPr>
              <a:t>此外，向领导请示工作，要给领导提供选择题，提出多种解决问题的办法和方案，供领导决策时选择、参考；而不是简单提交填空题，自己不事先动脑筋想办法，积极寻求解决问题的途径和措施，直截了当把难题甩给领导，这也是不作为行为。</a:t>
            </a:r>
            <a:endParaRPr lang="zh-CN" altLang="en-US" sz="2400" b="1" dirty="0">
              <a:latin typeface="仿宋" panose="02010609060101010101" charset="-122"/>
              <a:ea typeface="仿宋" panose="02010609060101010101" charset="-122"/>
              <a:cs typeface="+mn-ea"/>
              <a:sym typeface="+mn-lt"/>
            </a:endParaRPr>
          </a:p>
          <a:p>
            <a:pPr indent="647700" algn="just">
              <a:lnSpc>
                <a:spcPct val="130000"/>
              </a:lnSpc>
              <a:defRPr/>
            </a:pPr>
            <a:r>
              <a:rPr lang="zh-CN" altLang="en-US" sz="2400" b="1" dirty="0">
                <a:solidFill>
                  <a:srgbClr val="FF0000"/>
                </a:solidFill>
                <a:latin typeface="仿宋" panose="02010609060101010101" charset="-122"/>
                <a:ea typeface="仿宋" panose="02010609060101010101" charset="-122"/>
                <a:cs typeface="+mn-ea"/>
                <a:sym typeface="+mn-lt"/>
              </a:rPr>
              <a:t>要摆正位置。</a:t>
            </a:r>
            <a:r>
              <a:rPr lang="zh-CN" altLang="en-US" sz="2400" b="1" dirty="0">
                <a:latin typeface="仿宋" panose="02010609060101010101" charset="-122"/>
                <a:ea typeface="仿宋" panose="02010609060101010101" charset="-122"/>
                <a:cs typeface="+mn-ea"/>
                <a:sym typeface="+mn-lt"/>
              </a:rPr>
              <a:t>做到对上级不越权，</a:t>
            </a:r>
            <a:endParaRPr lang="zh-CN" altLang="en-US" sz="2400" b="1" dirty="0">
              <a:latin typeface="仿宋" panose="02010609060101010101" charset="-122"/>
              <a:ea typeface="仿宋" panose="02010609060101010101" charset="-122"/>
              <a:cs typeface="+mn-ea"/>
              <a:sym typeface="+mn-lt"/>
            </a:endParaRPr>
          </a:p>
          <a:p>
            <a:pPr indent="0" algn="just" fontAlgn="auto">
              <a:lnSpc>
                <a:spcPct val="130000"/>
              </a:lnSpc>
              <a:defRPr/>
            </a:pPr>
            <a:r>
              <a:rPr lang="zh-CN" altLang="en-US" sz="2400" b="1" dirty="0">
                <a:latin typeface="仿宋" panose="02010609060101010101" charset="-122"/>
                <a:ea typeface="仿宋" panose="02010609060101010101" charset="-122"/>
                <a:cs typeface="+mn-ea"/>
                <a:sym typeface="+mn-lt"/>
              </a:rPr>
              <a:t>对同级不越位，对下级不包办。</a:t>
            </a:r>
            <a:endParaRPr lang="zh-CN" altLang="en-US" sz="2400" b="1" dirty="0">
              <a:latin typeface="仿宋" panose="02010609060101010101" charset="-122"/>
              <a:ea typeface="仿宋" panose="02010609060101010101" charset="-122"/>
              <a:cs typeface="+mn-ea"/>
              <a:sym typeface="+mn-lt"/>
            </a:endParaRPr>
          </a:p>
          <a:p>
            <a:pPr indent="0" algn="just" fontAlgn="auto">
              <a:lnSpc>
                <a:spcPct val="130000"/>
              </a:lnSpc>
              <a:defRPr/>
            </a:pPr>
            <a:r>
              <a:rPr lang="en-US" altLang="zh-CN" sz="2400" b="1" dirty="0">
                <a:solidFill>
                  <a:srgbClr val="FF0000"/>
                </a:solidFill>
                <a:latin typeface="仿宋" panose="02010609060101010101" charset="-122"/>
                <a:ea typeface="仿宋" panose="02010609060101010101" charset="-122"/>
                <a:cs typeface="+mn-ea"/>
                <a:sym typeface="+mn-lt"/>
              </a:rPr>
              <a:t>        </a:t>
            </a:r>
            <a:r>
              <a:rPr lang="zh-CN" altLang="en-US" sz="2400" b="1" dirty="0">
                <a:solidFill>
                  <a:srgbClr val="FF0000"/>
                </a:solidFill>
                <a:latin typeface="仿宋" panose="02010609060101010101" charset="-122"/>
                <a:ea typeface="仿宋" panose="02010609060101010101" charset="-122"/>
                <a:cs typeface="+mn-ea"/>
                <a:sym typeface="+mn-lt"/>
              </a:rPr>
              <a:t>不抢事、不推事、抓大事、</a:t>
            </a:r>
            <a:endParaRPr lang="zh-CN" altLang="en-US" sz="2400" b="1" dirty="0">
              <a:solidFill>
                <a:srgbClr val="FF0000"/>
              </a:solidFill>
              <a:latin typeface="仿宋" panose="02010609060101010101" charset="-122"/>
              <a:ea typeface="仿宋" panose="02010609060101010101" charset="-122"/>
              <a:cs typeface="+mn-ea"/>
              <a:sym typeface="+mn-lt"/>
            </a:endParaRPr>
          </a:p>
          <a:p>
            <a:pPr indent="0" algn="just" fontAlgn="auto">
              <a:lnSpc>
                <a:spcPct val="130000"/>
              </a:lnSpc>
              <a:defRPr/>
            </a:pPr>
            <a:r>
              <a:rPr lang="en-US" altLang="zh-CN" sz="2400" b="1" dirty="0">
                <a:solidFill>
                  <a:srgbClr val="FF0000"/>
                </a:solidFill>
                <a:latin typeface="仿宋" panose="02010609060101010101" charset="-122"/>
                <a:ea typeface="仿宋" panose="02010609060101010101" charset="-122"/>
                <a:cs typeface="+mn-ea"/>
                <a:sym typeface="+mn-lt"/>
              </a:rPr>
              <a:t>        </a:t>
            </a:r>
            <a:r>
              <a:rPr lang="zh-CN" altLang="en-US" sz="2400" b="1" dirty="0">
                <a:solidFill>
                  <a:srgbClr val="FF0000"/>
                </a:solidFill>
                <a:latin typeface="仿宋" panose="02010609060101010101" charset="-122"/>
                <a:ea typeface="仿宋" panose="02010609060101010101" charset="-122"/>
                <a:cs typeface="+mn-ea"/>
                <a:sym typeface="+mn-lt"/>
              </a:rPr>
              <a:t>做实事、干成事。</a:t>
            </a:r>
            <a:endParaRPr lang="zh-CN" altLang="en-US" sz="2400" b="1" dirty="0">
              <a:solidFill>
                <a:srgbClr val="FF0000"/>
              </a:solidFill>
              <a:latin typeface="仿宋" panose="02010609060101010101" charset="-122"/>
              <a:ea typeface="仿宋"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第五，要改进工作方式方法，提高执行力。</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4" name="图片 3"/>
          <p:cNvPicPr>
            <a:picLocks noChangeAspect="1"/>
          </p:cNvPicPr>
          <p:nvPr/>
        </p:nvPicPr>
        <p:blipFill rotWithShape="1">
          <a:blip r:embed="rId1"/>
          <a:srcRect r="12290"/>
          <a:stretch>
            <a:fillRect/>
          </a:stretch>
        </p:blipFill>
        <p:spPr>
          <a:xfrm>
            <a:off x="7362190" y="3959225"/>
            <a:ext cx="2649220" cy="1708150"/>
          </a:xfrm>
          <a:prstGeom prst="cube">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2" presetClass="entr" presetSubtype="0" fill="hold" grpId="0" nodeType="withEffect">
                                  <p:stCondLst>
                                    <p:cond delay="750"/>
                                  </p:stCondLst>
                                  <p:childTnLst>
                                    <p:set>
                                      <p:cBhvr>
                                        <p:cTn id="9" dur="1" fill="hold">
                                          <p:stCondLst>
                                            <p:cond delay="0"/>
                                          </p:stCondLst>
                                        </p:cTn>
                                        <p:tgtEl>
                                          <p:spTgt spid="15"/>
                                        </p:tgtEl>
                                        <p:attrNameLst>
                                          <p:attrName>style.visibility</p:attrName>
                                        </p:attrNameLst>
                                      </p:cBhvr>
                                      <p:to>
                                        <p:strVal val="visible"/>
                                      </p:to>
                                    </p:set>
                                    <p:animScale>
                                      <p:cBhvr>
                                        <p:cTn id="10"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5"/>
                                        </p:tgtEl>
                                        <p:attrNameLst>
                                          <p:attrName>ppt_x</p:attrName>
                                          <p:attrName>ppt_y</p:attrName>
                                        </p:attrNameLst>
                                      </p:cBhvr>
                                    </p:animMotion>
                                    <p:animEffect transition="in" filter="fade">
                                      <p:cBhvr>
                                        <p:cTn id="12" dur="1000"/>
                                        <p:tgtEl>
                                          <p:spTgt spid="15"/>
                                        </p:tgtEl>
                                      </p:cBhvr>
                                    </p:animEffect>
                                  </p:childTnLst>
                                </p:cTn>
                              </p:par>
                              <p:par>
                                <p:cTn id="13" presetID="16" presetClass="entr" presetSubtype="21" fill="hold" nodeType="withEffect">
                                  <p:stCondLst>
                                    <p:cond delay="75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nodeType="withEffect">
                                  <p:stCondLst>
                                    <p:cond delay="0"/>
                                  </p:stCondLst>
                                  <p:childTnLst>
                                    <p:set>
                                      <p:cBhvr>
                                        <p:cTn id="17" dur="1" fill="hold">
                                          <p:stCondLst>
                                            <p:cond delay="0"/>
                                          </p:stCondLst>
                                        </p:cTn>
                                        <p:tgtEl>
                                          <p:spTgt spid="15">
                                            <p:txEl>
                                              <p:pRg st="0" end="0"/>
                                            </p:txEl>
                                          </p:spTgt>
                                        </p:tgtEl>
                                        <p:attrNameLst>
                                          <p:attrName>style.visibility</p:attrName>
                                        </p:attrNameLst>
                                      </p:cBhvr>
                                      <p:to>
                                        <p:strVal val="visible"/>
                                      </p:to>
                                    </p:set>
                                    <p:animEffect transition="in" filter="barn(inVertical)">
                                      <p:cBhvr>
                                        <p:cTn id="18" dur="500"/>
                                        <p:tgtEl>
                                          <p:spTgt spid="15">
                                            <p:txEl>
                                              <p:pRg st="0" end="0"/>
                                            </p:txEl>
                                          </p:spTgt>
                                        </p:tgtEl>
                                      </p:cBhvr>
                                    </p:animEffect>
                                  </p:childTnLst>
                                </p:cTn>
                              </p:par>
                              <p:par>
                                <p:cTn id="19" presetID="22" presetClass="entr" presetSubtype="4" fill="hold" nodeType="withEffect">
                                  <p:stCondLst>
                                    <p:cond delay="0"/>
                                  </p:stCondLst>
                                  <p:childTnLst>
                                    <p:set>
                                      <p:cBhvr>
                                        <p:cTn id="20" dur="1" fill="hold">
                                          <p:stCondLst>
                                            <p:cond delay="0"/>
                                          </p:stCondLst>
                                        </p:cTn>
                                        <p:tgtEl>
                                          <p:spTgt spid="15">
                                            <p:txEl>
                                              <p:pRg st="1" end="1"/>
                                            </p:txEl>
                                          </p:spTgt>
                                        </p:tgtEl>
                                        <p:attrNameLst>
                                          <p:attrName>style.visibility</p:attrName>
                                        </p:attrNameLst>
                                      </p:cBhvr>
                                      <p:to>
                                        <p:strVal val="visible"/>
                                      </p:to>
                                    </p:set>
                                    <p:animEffect transition="in" filter="wipe(down)">
                                      <p:cBhvr>
                                        <p:cTn id="21" dur="500"/>
                                        <p:tgtEl>
                                          <p:spTgt spid="15">
                                            <p:txEl>
                                              <p:pRg st="1" end="1"/>
                                            </p:txEl>
                                          </p:spTgt>
                                        </p:tgtEl>
                                      </p:cBhvr>
                                    </p:animEffect>
                                  </p:childTnLst>
                                </p:cTn>
                              </p:par>
                              <p:par>
                                <p:cTn id="22" presetID="22" presetClass="entr" presetSubtype="4" fill="hold" nodeType="withEffect">
                                  <p:stCondLst>
                                    <p:cond delay="0"/>
                                  </p:stCondLst>
                                  <p:childTnLst>
                                    <p:set>
                                      <p:cBhvr>
                                        <p:cTn id="23" dur="1" fill="hold">
                                          <p:stCondLst>
                                            <p:cond delay="0"/>
                                          </p:stCondLst>
                                        </p:cTn>
                                        <p:tgtEl>
                                          <p:spTgt spid="15">
                                            <p:txEl>
                                              <p:pRg st="2" end="2"/>
                                            </p:txEl>
                                          </p:spTgt>
                                        </p:tgtEl>
                                        <p:attrNameLst>
                                          <p:attrName>style.visibility</p:attrName>
                                        </p:attrNameLst>
                                      </p:cBhvr>
                                      <p:to>
                                        <p:strVal val="visible"/>
                                      </p:to>
                                    </p:set>
                                    <p:animEffect transition="in" filter="wipe(down)">
                                      <p:cBhvr>
                                        <p:cTn id="24" dur="500"/>
                                        <p:tgtEl>
                                          <p:spTgt spid="15">
                                            <p:txEl>
                                              <p:pRg st="2" end="2"/>
                                            </p:txEl>
                                          </p:spTgt>
                                        </p:tgtEl>
                                      </p:cBhvr>
                                    </p:animEffect>
                                  </p:childTnLst>
                                </p:cTn>
                              </p:par>
                              <p:par>
                                <p:cTn id="25" presetID="22" presetClass="entr" presetSubtype="4" fill="hold" nodeType="withEffect">
                                  <p:stCondLst>
                                    <p:cond delay="0"/>
                                  </p:stCondLst>
                                  <p:childTnLst>
                                    <p:set>
                                      <p:cBhvr>
                                        <p:cTn id="26" dur="1" fill="hold">
                                          <p:stCondLst>
                                            <p:cond delay="0"/>
                                          </p:stCondLst>
                                        </p:cTn>
                                        <p:tgtEl>
                                          <p:spTgt spid="15">
                                            <p:txEl>
                                              <p:pRg st="3" end="3"/>
                                            </p:txEl>
                                          </p:spTgt>
                                        </p:tgtEl>
                                        <p:attrNameLst>
                                          <p:attrName>style.visibility</p:attrName>
                                        </p:attrNameLst>
                                      </p:cBhvr>
                                      <p:to>
                                        <p:strVal val="visible"/>
                                      </p:to>
                                    </p:set>
                                    <p:animEffect transition="in" filter="wipe(down)">
                                      <p:cBhvr>
                                        <p:cTn id="27" dur="500"/>
                                        <p:tgtEl>
                                          <p:spTgt spid="15">
                                            <p:txEl>
                                              <p:pRg st="3" end="3"/>
                                            </p:txEl>
                                          </p:spTgt>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xEl>
                                              <p:pRg st="4" end="4"/>
                                            </p:txEl>
                                          </p:spTgt>
                                        </p:tgtEl>
                                        <p:attrNameLst>
                                          <p:attrName>style.visibility</p:attrName>
                                        </p:attrNameLst>
                                      </p:cBhvr>
                                      <p:to>
                                        <p:strVal val="visible"/>
                                      </p:to>
                                    </p:set>
                                    <p:animEffect transition="in" filter="wipe(down)">
                                      <p:cBhvr>
                                        <p:cTn id="30"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70610" y="1834515"/>
            <a:ext cx="9608228" cy="4634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3462655" y="2248535"/>
            <a:ext cx="7216140" cy="1050290"/>
          </a:xfrm>
          <a:prstGeom prst="rect">
            <a:avLst/>
          </a:prstGeom>
          <a:noFill/>
          <a:ln w="9525">
            <a:noFill/>
            <a:prstDash val="dash"/>
            <a:miter lim="800000"/>
          </a:ln>
        </p:spPr>
        <p:txBody>
          <a:bodyPr wrap="square">
            <a:spAutoFit/>
          </a:bodyPr>
          <a:lstStyle/>
          <a:p>
            <a:pPr indent="647700">
              <a:lnSpc>
                <a:spcPct val="130000"/>
              </a:lnSpc>
              <a:defRPr/>
            </a:pPr>
            <a:r>
              <a:rPr lang="zh-CN" altLang="en-US" sz="2400" b="1" dirty="0">
                <a:latin typeface="仿宋" panose="02010609060101010101" charset="-122"/>
                <a:ea typeface="仿宋" panose="02010609060101010101" charset="-122"/>
                <a:cs typeface="仿宋" panose="02010609060101010101" charset="-122"/>
                <a:sym typeface="+mn-lt"/>
              </a:rPr>
              <a:t>邓小平同志曾多次强调：“</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什么叫领导，领导就是服务</a:t>
            </a:r>
            <a:r>
              <a:rPr lang="zh-CN" altLang="en-US" sz="2400" b="1" dirty="0">
                <a:latin typeface="仿宋" panose="02010609060101010101" charset="-122"/>
                <a:ea typeface="仿宋" panose="02010609060101010101" charset="-122"/>
                <a:cs typeface="仿宋" panose="02010609060101010101" charset="-122"/>
                <a:sym typeface="+mn-lt"/>
              </a:rPr>
              <a:t>。”</a:t>
            </a:r>
            <a:endParaRPr lang="zh-CN" altLang="en-US" sz="24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85693"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第六，要增强服务意识，弘扬奉献精神。</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08735" y="1927225"/>
            <a:ext cx="1998345" cy="1871980"/>
          </a:xfrm>
          <a:prstGeom prst="ellipse">
            <a:avLst/>
          </a:prstGeom>
        </p:spPr>
      </p:pic>
      <p:sp>
        <p:nvSpPr>
          <p:cNvPr id="4" name="矩形 3"/>
          <p:cNvSpPr>
            <a:spLocks noChangeArrowheads="1"/>
          </p:cNvSpPr>
          <p:nvPr/>
        </p:nvSpPr>
        <p:spPr bwMode="auto">
          <a:xfrm>
            <a:off x="2153219" y="3583305"/>
            <a:ext cx="6694170" cy="2730500"/>
          </a:xfrm>
          <a:prstGeom prst="rect">
            <a:avLst/>
          </a:prstGeom>
          <a:noFill/>
          <a:ln w="9525">
            <a:noFill/>
            <a:prstDash val="dash"/>
            <a:miter lim="800000"/>
          </a:ln>
        </p:spPr>
        <p:txBody>
          <a:bodyPr wrap="square">
            <a:spAutoFit/>
          </a:bodyPr>
          <a:lstStyle/>
          <a:p>
            <a:pPr indent="647700" algn="just">
              <a:lnSpc>
                <a:spcPct val="130000"/>
              </a:lnSpc>
              <a:defRPr/>
            </a:pPr>
            <a:r>
              <a:rPr lang="en-US" altLang="zh-CN" sz="22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张智峰董事长要求：“</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我们要建立起校领导服务干部，干部服务老师，老师服务学生的这种管理精神，作为我们管理理念的一部分</a:t>
            </a:r>
            <a:r>
              <a:rPr lang="zh-CN" altLang="en-US" sz="2200" b="1" dirty="0">
                <a:latin typeface="仿宋" panose="02010609060101010101" charset="-122"/>
                <a:ea typeface="仿宋" panose="02010609060101010101" charset="-122"/>
                <a:cs typeface="仿宋" panose="02010609060101010101" charset="-122"/>
                <a:sym typeface="+mn-lt"/>
              </a:rPr>
              <a:t>”。</a:t>
            </a:r>
            <a:endParaRPr lang="en-US" altLang="zh-CN" sz="22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就是要我们各级领导不忘初心，牢固树立起“</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领导就是责任，领导就是服务，领导就是奉献</a:t>
            </a:r>
            <a:r>
              <a:rPr lang="zh-CN" altLang="en-US" sz="2200" b="1" dirty="0">
                <a:latin typeface="仿宋" panose="02010609060101010101" charset="-122"/>
                <a:ea typeface="仿宋" panose="02010609060101010101" charset="-122"/>
                <a:cs typeface="仿宋" panose="02010609060101010101" charset="-122"/>
                <a:sym typeface="+mn-lt"/>
              </a:rPr>
              <a:t>”的理念，切实做好各项管理服务工作。</a:t>
            </a:r>
            <a:endParaRPr lang="zh-CN" altLang="en-US" sz="2200" b="1" dirty="0">
              <a:latin typeface="仿宋" panose="02010609060101010101" charset="-122"/>
              <a:ea typeface="仿宋" panose="02010609060101010101" charset="-122"/>
              <a:cs typeface="仿宋" panose="02010609060101010101" charset="-122"/>
              <a:sym typeface="+mn-lt"/>
            </a:endParaRPr>
          </a:p>
        </p:txBody>
      </p:sp>
      <p:pic>
        <p:nvPicPr>
          <p:cNvPr id="10" name="图片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35085" y="3990975"/>
            <a:ext cx="1673225" cy="1618615"/>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childTnLst>
                          </p:cTn>
                        </p:par>
                        <p:par>
                          <p:cTn id="14" fill="hold">
                            <p:stCondLst>
                              <p:cond delay="50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par>
                                <p:cTn id="18" presetID="22" presetClass="entr" presetSubtype="4"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down)">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4"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254760" y="2045335"/>
            <a:ext cx="9500235" cy="413639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4123690" y="2293620"/>
            <a:ext cx="5815965" cy="3448685"/>
          </a:xfrm>
          <a:prstGeom prst="rect">
            <a:avLst/>
          </a:prstGeom>
          <a:noFill/>
          <a:ln w="9525">
            <a:noFill/>
            <a:prstDash val="dash"/>
            <a:miter lim="800000"/>
          </a:ln>
        </p:spPr>
        <p:txBody>
          <a:bodyPr wrap="square">
            <a:spAutoFit/>
          </a:bodyPr>
          <a:lstStyle/>
          <a:p>
            <a:pPr indent="647700" algn="just">
              <a:lnSpc>
                <a:spcPct val="130000"/>
              </a:lnSpc>
              <a:defRPr/>
            </a:pPr>
            <a:r>
              <a:rPr lang="zh-CN" altLang="en-US" sz="2400" b="1" dirty="0">
                <a:latin typeface="仿宋" panose="02010609060101010101" charset="-122"/>
                <a:ea typeface="仿宋" panose="02010609060101010101" charset="-122"/>
                <a:cs typeface="仿宋" panose="02010609060101010101" charset="-122"/>
                <a:sym typeface="+mn-lt"/>
              </a:rPr>
              <a:t>中山大学老校长黄达人，曾提出了受到广泛认可的三个办学理念：“大学是个学术共同体”、“教授就是大学”、</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“善待学生”</a:t>
            </a:r>
            <a:r>
              <a:rPr lang="zh-CN" altLang="en-US" sz="2400" b="1" dirty="0">
                <a:latin typeface="仿宋" panose="02010609060101010101" charset="-122"/>
                <a:ea typeface="仿宋" panose="02010609060101010101" charset="-122"/>
                <a:cs typeface="仿宋" panose="02010609060101010101" charset="-122"/>
                <a:sym typeface="+mn-lt"/>
              </a:rPr>
              <a:t>。</a:t>
            </a:r>
            <a:endParaRPr lang="zh-CN" altLang="en-US" sz="24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400" b="1" dirty="0">
                <a:latin typeface="仿宋" panose="02010609060101010101" charset="-122"/>
                <a:ea typeface="仿宋" panose="02010609060101010101" charset="-122"/>
                <a:cs typeface="仿宋" panose="02010609060101010101" charset="-122"/>
                <a:sym typeface="+mn-lt"/>
              </a:rPr>
              <a:t>善待学生，就是要以人为本，关心学生，爱护学生，服务学生，做学生的良师益友。</a:t>
            </a:r>
            <a:endParaRPr lang="zh-CN" altLang="en-US" sz="24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32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第六，要增强服务意识，弘扬奉献精神。</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8" name="图片 7"/>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1559560" y="2834640"/>
            <a:ext cx="2107565" cy="201930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2"/>
          <p:cNvSpPr/>
          <p:nvPr/>
        </p:nvSpPr>
        <p:spPr>
          <a:xfrm>
            <a:off x="983432" y="1297043"/>
            <a:ext cx="9998263" cy="504059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2" name="TextBox 3"/>
          <p:cNvSpPr txBox="1"/>
          <p:nvPr/>
        </p:nvSpPr>
        <p:spPr>
          <a:xfrm>
            <a:off x="1115695" y="501015"/>
            <a:ext cx="8115300" cy="583565"/>
          </a:xfrm>
          <a:prstGeom prst="rect">
            <a:avLst/>
          </a:prstGeom>
          <a:noFill/>
        </p:spPr>
        <p:txBody>
          <a:bodyPr wrap="square">
            <a:spAutoFit/>
          </a:bodyPr>
          <a:lstStyle/>
          <a:p>
            <a:pPr>
              <a:defRPr/>
            </a:pPr>
            <a:r>
              <a:rPr lang="en-US" altLang="zh-CN" sz="32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一、加强学校管理干部队伍建设的必要性</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sp>
        <p:nvSpPr>
          <p:cNvPr id="15" name="矩形 48"/>
          <p:cNvSpPr>
            <a:spLocks noChangeArrowheads="1"/>
          </p:cNvSpPr>
          <p:nvPr/>
        </p:nvSpPr>
        <p:spPr bwMode="auto">
          <a:xfrm>
            <a:off x="1081440" y="1545589"/>
            <a:ext cx="8948871" cy="239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lgn="just" fontAlgn="auto">
              <a:lnSpc>
                <a:spcPct val="130000"/>
              </a:lnSpc>
              <a:spcBef>
                <a:spcPts val="600"/>
              </a:spcBef>
              <a:spcAft>
                <a:spcPts val="600"/>
              </a:spcAft>
              <a:buClr>
                <a:srgbClr val="FF0000"/>
              </a:buClr>
              <a:buFont typeface="Wingdings" panose="05000000000000000000" pitchFamily="2" charset="2"/>
              <a:buChar char="l"/>
            </a:pPr>
            <a:r>
              <a:rPr lang="zh-CN" altLang="en-US" sz="2300" b="1" dirty="0">
                <a:solidFill>
                  <a:srgbClr val="FF0000"/>
                </a:solidFill>
                <a:latin typeface="仿宋" panose="02010609060101010101" charset="-122"/>
                <a:ea typeface="仿宋" panose="02010609060101010101" charset="-122"/>
                <a:cs typeface="+mn-ea"/>
                <a:sym typeface="+mn-lt"/>
              </a:rPr>
              <a:t>高校</a:t>
            </a:r>
            <a:r>
              <a:rPr lang="zh-CN" altLang="en-US" sz="2300" b="1" dirty="0">
                <a:latin typeface="仿宋" panose="02010609060101010101" charset="-122"/>
                <a:ea typeface="仿宋" panose="02010609060101010101" charset="-122"/>
                <a:cs typeface="+mn-ea"/>
                <a:sym typeface="+mn-lt"/>
              </a:rPr>
              <a:t>担负着培养德智体美劳全面发展的社会主义建设者和接班人的</a:t>
            </a:r>
            <a:r>
              <a:rPr lang="zh-CN" altLang="en-US" sz="2300" b="1" dirty="0">
                <a:solidFill>
                  <a:srgbClr val="FF0000"/>
                </a:solidFill>
                <a:latin typeface="仿宋" panose="02010609060101010101" charset="-122"/>
                <a:ea typeface="仿宋" panose="02010609060101010101" charset="-122"/>
                <a:cs typeface="+mn-ea"/>
                <a:sym typeface="+mn-lt"/>
              </a:rPr>
              <a:t>重要使命</a:t>
            </a:r>
            <a:r>
              <a:rPr lang="zh-CN" altLang="en-US" sz="2300" b="1" dirty="0">
                <a:latin typeface="仿宋" panose="02010609060101010101" charset="-122"/>
                <a:ea typeface="仿宋" panose="02010609060101010101" charset="-122"/>
                <a:cs typeface="+mn-ea"/>
                <a:sym typeface="+mn-lt"/>
              </a:rPr>
              <a:t>，是人才培养和知识创新的</a:t>
            </a:r>
            <a:r>
              <a:rPr lang="zh-CN" altLang="en-US" sz="2300" b="1" dirty="0">
                <a:solidFill>
                  <a:srgbClr val="FF0000"/>
                </a:solidFill>
                <a:latin typeface="仿宋" panose="02010609060101010101" charset="-122"/>
                <a:ea typeface="仿宋" panose="02010609060101010101" charset="-122"/>
                <a:cs typeface="+mn-ea"/>
                <a:sym typeface="+mn-lt"/>
              </a:rPr>
              <a:t>重要基地</a:t>
            </a:r>
            <a:r>
              <a:rPr lang="zh-CN" altLang="en-US" sz="2300" b="1" dirty="0">
                <a:latin typeface="仿宋" panose="02010609060101010101" charset="-122"/>
                <a:ea typeface="仿宋" panose="02010609060101010101" charset="-122"/>
                <a:cs typeface="+mn-ea"/>
                <a:sym typeface="+mn-lt"/>
              </a:rPr>
              <a:t>。</a:t>
            </a:r>
            <a:r>
              <a:rPr lang="zh-CN" altLang="en-US" sz="2300" b="1" dirty="0">
                <a:solidFill>
                  <a:schemeClr val="tx1"/>
                </a:solidFill>
                <a:latin typeface="仿宋" panose="02010609060101010101" charset="-122"/>
                <a:ea typeface="仿宋" panose="02010609060101010101" charset="-122"/>
                <a:cs typeface="+mn-ea"/>
                <a:sym typeface="+mn-lt"/>
              </a:rPr>
              <a:t>要</a:t>
            </a:r>
            <a:r>
              <a:rPr lang="zh-CN" altLang="en-US" sz="2300" b="1" dirty="0">
                <a:solidFill>
                  <a:schemeClr val="tx1"/>
                </a:solidFill>
                <a:latin typeface="仿宋" panose="02010609060101010101" charset="-122"/>
                <a:ea typeface="仿宋" panose="02010609060101010101" charset="-122"/>
                <a:cs typeface="+mn-ea"/>
                <a:sym typeface="+mn-lt"/>
                <a:hlinkMouseOver r:id="" action="ppaction://hlinkshowjump?jump=nextslide"/>
              </a:rPr>
              <a:t>更</a:t>
            </a:r>
            <a:r>
              <a:rPr lang="zh-CN" altLang="en-US" sz="2300" b="1" dirty="0">
                <a:solidFill>
                  <a:schemeClr val="tx1"/>
                </a:solidFill>
                <a:latin typeface="仿宋" panose="02010609060101010101" charset="-122"/>
                <a:ea typeface="仿宋" panose="02010609060101010101" charset="-122"/>
                <a:cs typeface="+mn-ea"/>
                <a:sym typeface="+mn-lt"/>
              </a:rPr>
              <a:t>好</a:t>
            </a:r>
            <a:r>
              <a:rPr lang="zh-CN" altLang="en-US" sz="2300" b="1" dirty="0">
                <a:latin typeface="仿宋" panose="02010609060101010101" charset="-122"/>
                <a:ea typeface="仿宋" panose="02010609060101010101" charset="-122"/>
                <a:cs typeface="+mn-ea"/>
                <a:sym typeface="+mn-lt"/>
              </a:rPr>
              <a:t>地为社会提供强有力的人才和智力支持，既要有高水平的</a:t>
            </a:r>
            <a:r>
              <a:rPr lang="zh-CN" altLang="en-US" sz="2300" b="1" dirty="0">
                <a:solidFill>
                  <a:srgbClr val="FF0000"/>
                </a:solidFill>
                <a:latin typeface="仿宋" panose="02010609060101010101" charset="-122"/>
                <a:ea typeface="仿宋" panose="02010609060101010101" charset="-122"/>
                <a:cs typeface="+mn-ea"/>
                <a:sym typeface="+mn-lt"/>
              </a:rPr>
              <a:t>教师队伍</a:t>
            </a:r>
            <a:r>
              <a:rPr lang="zh-CN" altLang="en-US" sz="2300" b="1" dirty="0">
                <a:latin typeface="仿宋" panose="02010609060101010101" charset="-122"/>
                <a:ea typeface="仿宋" panose="02010609060101010101" charset="-122"/>
                <a:cs typeface="+mn-ea"/>
                <a:sym typeface="+mn-lt"/>
              </a:rPr>
              <a:t>，也</a:t>
            </a:r>
            <a:r>
              <a:rPr lang="zh-CN" altLang="en-US" sz="2300" b="1" dirty="0">
                <a:latin typeface="仿宋" panose="02010609060101010101" charset="-122"/>
                <a:ea typeface="仿宋" panose="02010609060101010101" charset="-122"/>
                <a:cs typeface="仿宋" panose="02010609060101010101" charset="-122"/>
                <a:sym typeface="+mn-lt"/>
              </a:rPr>
              <a:t>要有高质</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的管理干部队伍</a:t>
            </a:r>
            <a:r>
              <a:rPr lang="zh-CN" altLang="en-US" sz="2300" b="1" dirty="0">
                <a:latin typeface="仿宋" panose="02010609060101010101" charset="-122"/>
                <a:ea typeface="仿宋" panose="02010609060101010101" charset="-122"/>
                <a:cs typeface="仿宋" panose="02010609060101010101" charset="-122"/>
                <a:sym typeface="+mn-lt"/>
              </a:rPr>
              <a:t>，尤其是要有一批高素质的</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中层干部队伍</a:t>
            </a:r>
            <a:r>
              <a:rPr lang="zh-CN" altLang="en-US" sz="2300" b="1" dirty="0">
                <a:latin typeface="仿宋" panose="02010609060101010101" charset="-122"/>
                <a:ea typeface="仿宋" panose="02010609060101010101" charset="-122"/>
                <a:cs typeface="仿宋" panose="02010609060101010101" charset="-122"/>
                <a:sym typeface="+mn-lt"/>
              </a:rPr>
              <a:t>。</a:t>
            </a:r>
            <a:endParaRPr lang="zh-CN" altLang="en-US" sz="2300" b="1" dirty="0">
              <a:latin typeface="仿宋" panose="02010609060101010101" charset="-122"/>
              <a:ea typeface="仿宋" panose="02010609060101010101" charset="-122"/>
              <a:cs typeface="仿宋" panose="02010609060101010101" charset="-122"/>
              <a:sym typeface="+mn-lt"/>
            </a:endParaRPr>
          </a:p>
        </p:txBody>
      </p:sp>
      <p:sp>
        <p:nvSpPr>
          <p:cNvPr id="2" name="矩形 48"/>
          <p:cNvSpPr>
            <a:spLocks noChangeArrowheads="1"/>
          </p:cNvSpPr>
          <p:nvPr/>
        </p:nvSpPr>
        <p:spPr bwMode="auto">
          <a:xfrm>
            <a:off x="1495896" y="3828899"/>
            <a:ext cx="6459334"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0" algn="just" fontAlgn="auto">
              <a:lnSpc>
                <a:spcPct val="130000"/>
              </a:lnSpc>
              <a:spcBef>
                <a:spcPts val="600"/>
              </a:spcBef>
              <a:spcAft>
                <a:spcPts val="0"/>
              </a:spcAft>
              <a:buClr>
                <a:srgbClr val="FF0000"/>
              </a:buClr>
              <a:buFont typeface="Wingdings" panose="05000000000000000000" pitchFamily="2" charset="2"/>
              <a:buNone/>
            </a:pPr>
            <a:r>
              <a:rPr lang="en-US" altLang="zh-CN" sz="2600" b="1" dirty="0">
                <a:solidFill>
                  <a:srgbClr val="FF0000"/>
                </a:solidFill>
                <a:latin typeface="仿宋" panose="02010609060101010101" charset="-122"/>
                <a:ea typeface="仿宋" panose="02010609060101010101" charset="-122"/>
                <a:cs typeface="仿宋" panose="02010609060101010101" charset="-122"/>
                <a:sym typeface="+mn-lt"/>
              </a:rPr>
              <a:t>  </a:t>
            </a:r>
            <a:r>
              <a:rPr lang="en-US" altLang="zh-CN" sz="2300" b="1" dirty="0">
                <a:solidFill>
                  <a:schemeClr val="tx1"/>
                </a:solidFill>
                <a:latin typeface="仿宋" panose="02010609060101010101" charset="-122"/>
                <a:ea typeface="仿宋" panose="02010609060101010101" charset="-122"/>
                <a:cs typeface="仿宋" panose="02010609060101010101" charset="-122"/>
                <a:sym typeface="+mn-lt"/>
              </a:rPr>
              <a:t> </a:t>
            </a:r>
            <a:r>
              <a:rPr lang="zh-CN" altLang="en-US" sz="2300" b="1" dirty="0">
                <a:solidFill>
                  <a:schemeClr val="tx1"/>
                </a:solidFill>
                <a:latin typeface="仿宋" panose="02010609060101010101" charset="-122"/>
                <a:ea typeface="仿宋" panose="02010609060101010101" charset="-122"/>
                <a:cs typeface="仿宋" panose="02010609060101010101" charset="-122"/>
                <a:sym typeface="+mn-lt"/>
              </a:rPr>
              <a:t>学校</a:t>
            </a:r>
            <a:r>
              <a:rPr lang="zh-CN" altLang="en-US" sz="2300" b="1" dirty="0">
                <a:latin typeface="仿宋" panose="02010609060101010101" charset="-122"/>
                <a:ea typeface="仿宋" panose="02010609060101010101" charset="-122"/>
                <a:cs typeface="仿宋" panose="02010609060101010101" charset="-122"/>
                <a:sym typeface="+mn-lt"/>
              </a:rPr>
              <a:t>管理水平的高低，除了取决于机构职</a:t>
            </a:r>
            <a:endParaRPr lang="zh-CN" altLang="en-US" sz="23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spcBef>
                <a:spcPts val="0"/>
              </a:spcBef>
              <a:spcAft>
                <a:spcPts val="0"/>
              </a:spcAft>
              <a:buClr>
                <a:srgbClr val="FF0000"/>
              </a:buClr>
              <a:buFont typeface="Wingdings" panose="05000000000000000000" pitchFamily="2" charset="2"/>
              <a:buNone/>
            </a:pPr>
            <a:r>
              <a:rPr lang="zh-CN" altLang="en-US" sz="2300" b="1" dirty="0">
                <a:latin typeface="仿宋" panose="02010609060101010101" charset="-122"/>
                <a:ea typeface="仿宋" panose="02010609060101010101" charset="-122"/>
                <a:cs typeface="仿宋" panose="02010609060101010101" charset="-122"/>
                <a:sym typeface="+mn-lt"/>
              </a:rPr>
              <a:t>能的合理配置和协调运转，更大程度上取决于</a:t>
            </a:r>
            <a:endParaRPr lang="zh-CN" altLang="en-US" sz="23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spcBef>
                <a:spcPts val="0"/>
              </a:spcBef>
              <a:spcAft>
                <a:spcPts val="0"/>
              </a:spcAft>
              <a:buClr>
                <a:srgbClr val="FF0000"/>
              </a:buClr>
              <a:buFont typeface="Wingdings" panose="05000000000000000000" pitchFamily="2" charset="2"/>
              <a:buNone/>
            </a:pPr>
            <a:r>
              <a:rPr lang="zh-CN" altLang="en-US" sz="2300" b="1" dirty="0">
                <a:latin typeface="仿宋" panose="02010609060101010101" charset="-122"/>
                <a:ea typeface="仿宋" panose="02010609060101010101" charset="-122"/>
                <a:cs typeface="仿宋" panose="02010609060101010101" charset="-122"/>
                <a:sym typeface="+mn-lt"/>
              </a:rPr>
              <a:t>管理干部的状况和素质。</a:t>
            </a:r>
            <a:endParaRPr lang="zh-CN" altLang="en-US" sz="2300" b="1" dirty="0">
              <a:latin typeface="仿宋" panose="02010609060101010101" charset="-122"/>
              <a:ea typeface="仿宋" panose="02010609060101010101" charset="-122"/>
              <a:cs typeface="仿宋" panose="02010609060101010101" charset="-122"/>
              <a:sym typeface="+mn-lt"/>
            </a:endParaRPr>
          </a:p>
          <a:p>
            <a:pPr indent="0" algn="just">
              <a:lnSpc>
                <a:spcPct val="120000"/>
              </a:lnSpc>
              <a:spcBef>
                <a:spcPts val="600"/>
              </a:spcBef>
              <a:spcAft>
                <a:spcPts val="600"/>
              </a:spcAft>
              <a:buClr>
                <a:srgbClr val="FF0000"/>
              </a:buClr>
              <a:buFont typeface="Wingdings" panose="05000000000000000000" pitchFamily="2" charset="2"/>
              <a:buNone/>
            </a:pPr>
            <a:r>
              <a:rPr lang="zh-CN" altLang="en-US" sz="2300" b="1" dirty="0">
                <a:latin typeface="仿宋" panose="02010609060101010101" charset="-122"/>
                <a:ea typeface="仿宋" panose="02010609060101010101" charset="-122"/>
                <a:cs typeface="仿宋" panose="02010609060101010101" charset="-122"/>
                <a:sym typeface="+mn-lt"/>
              </a:rPr>
              <a:t>   </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a:t>
            </a:r>
            <a:r>
              <a:rPr lang="zh-CN" altLang="en-US" sz="2300" b="1" dirty="0">
                <a:solidFill>
                  <a:srgbClr val="FF0000"/>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sym typeface="+mn-lt"/>
              </a:rPr>
              <a:t>火车跑得快，全靠车头带</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a:t>
            </a:r>
            <a:endParaRPr lang="zh-CN" altLang="en-US" sz="2300" b="1" dirty="0">
              <a:solidFill>
                <a:srgbClr val="FF0000"/>
              </a:solidFill>
              <a:latin typeface="仿宋" panose="02010609060101010101" charset="-122"/>
              <a:ea typeface="仿宋" panose="02010609060101010101" charset="-122"/>
              <a:cs typeface="仿宋" panose="02010609060101010101" charset="-122"/>
              <a:sym typeface="+mn-lt"/>
            </a:endParaRPr>
          </a:p>
        </p:txBody>
      </p:sp>
      <p:pic>
        <p:nvPicPr>
          <p:cNvPr id="7" name="图片 6"/>
          <p:cNvPicPr>
            <a:picLocks noChangeAspect="1"/>
          </p:cNvPicPr>
          <p:nvPr/>
        </p:nvPicPr>
        <p:blipFill>
          <a:blip r:embed="rId1"/>
          <a:stretch>
            <a:fillRect/>
          </a:stretch>
        </p:blipFill>
        <p:spPr>
          <a:xfrm>
            <a:off x="7955280" y="3938270"/>
            <a:ext cx="2504440" cy="1813560"/>
          </a:xfrm>
          <a:prstGeom prst="hexagon">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291590" y="1911985"/>
            <a:ext cx="9615805" cy="41770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667510" y="2167255"/>
            <a:ext cx="8838565" cy="3247390"/>
          </a:xfrm>
          <a:prstGeom prst="rect">
            <a:avLst/>
          </a:prstGeom>
          <a:noFill/>
          <a:ln w="9525">
            <a:noFill/>
            <a:prstDash val="dash"/>
            <a:miter lim="800000"/>
          </a:ln>
        </p:spPr>
        <p:txBody>
          <a:bodyPr wrap="square">
            <a:spAutoFit/>
          </a:bodyPr>
          <a:lstStyle/>
          <a:p>
            <a:pPr indent="647700" algn="just" fontAlgn="auto">
              <a:lnSpc>
                <a:spcPct val="13000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我们要时刻牢记</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全心全意为人民服务</a:t>
            </a:r>
            <a:r>
              <a:rPr lang="zh-CN" altLang="en-US" sz="2200" b="1" dirty="0">
                <a:latin typeface="仿宋" panose="02010609060101010101" charset="-122"/>
                <a:ea typeface="仿宋" panose="02010609060101010101" charset="-122"/>
                <a:cs typeface="仿宋" panose="02010609060101010101" charset="-122"/>
                <a:sym typeface="+mn-lt"/>
              </a:rPr>
              <a:t>的宗旨。要通过为师生员工提供优质服务，让大家认可我们，给他们营造良好的学习与工作环境，共同为推动学校的健康、高质、持续发展做出积极贡献。</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fontAlgn="auto">
              <a:lnSpc>
                <a:spcPct val="130000"/>
              </a:lnSpc>
              <a:spcBef>
                <a:spcPts val="600"/>
              </a:spcBef>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要淡化官本位思想。</a:t>
            </a:r>
            <a:r>
              <a:rPr lang="zh-CN" altLang="en-US" sz="2200" b="1" dirty="0">
                <a:latin typeface="仿宋" panose="02010609060101010101" charset="-122"/>
                <a:ea typeface="仿宋" panose="02010609060101010101" charset="-122"/>
                <a:cs typeface="仿宋" panose="02010609060101010101" charset="-122"/>
                <a:sym typeface="+mn-lt"/>
              </a:rPr>
              <a:t>我们不能以领导者自居。要放下架子</a:t>
            </a:r>
            <a:r>
              <a:rPr lang="en-US" altLang="zh-CN" sz="2200" b="1" dirty="0">
                <a:latin typeface="仿宋" panose="02010609060101010101" charset="-122"/>
                <a:ea typeface="仿宋" panose="02010609060101010101" charset="-122"/>
                <a:cs typeface="仿宋" panose="02010609060101010101" charset="-122"/>
                <a:sym typeface="+mn-lt"/>
              </a:rPr>
              <a:t>,</a:t>
            </a:r>
            <a:r>
              <a:rPr lang="zh-CN" altLang="en-US" sz="2200" b="1" dirty="0">
                <a:latin typeface="仿宋" panose="02010609060101010101" charset="-122"/>
                <a:ea typeface="仿宋" panose="02010609060101010101" charset="-122"/>
                <a:cs typeface="仿宋" panose="02010609060101010101" charset="-122"/>
                <a:sym typeface="+mn-lt"/>
              </a:rPr>
              <a:t>以平等的身份、民主的方式、商量的口气与下属交流思想</a:t>
            </a:r>
            <a:r>
              <a:rPr lang="en-US" altLang="zh-CN" sz="2200" b="1" dirty="0">
                <a:latin typeface="仿宋" panose="02010609060101010101" charset="-122"/>
                <a:ea typeface="仿宋" panose="02010609060101010101" charset="-122"/>
                <a:cs typeface="仿宋" panose="02010609060101010101" charset="-122"/>
                <a:sym typeface="+mn-lt"/>
              </a:rPr>
              <a:t>, </a:t>
            </a:r>
            <a:r>
              <a:rPr lang="zh-CN" altLang="en-US" sz="2200" b="1" dirty="0">
                <a:latin typeface="仿宋" panose="02010609060101010101" charset="-122"/>
                <a:ea typeface="仿宋" panose="02010609060101010101" charset="-122"/>
                <a:cs typeface="仿宋" panose="02010609060101010101" charset="-122"/>
                <a:sym typeface="+mn-lt"/>
              </a:rPr>
              <a:t>沟通情况</a:t>
            </a:r>
            <a:r>
              <a:rPr lang="en-US" altLang="zh-CN" sz="2200" b="1" dirty="0">
                <a:latin typeface="仿宋" panose="02010609060101010101" charset="-122"/>
                <a:ea typeface="仿宋" panose="02010609060101010101" charset="-122"/>
                <a:cs typeface="仿宋" panose="02010609060101010101" charset="-122"/>
                <a:sym typeface="+mn-lt"/>
              </a:rPr>
              <a:t>,</a:t>
            </a:r>
            <a:r>
              <a:rPr lang="zh-CN" altLang="en-US" sz="2200" b="1" dirty="0">
                <a:latin typeface="仿宋" panose="02010609060101010101" charset="-122"/>
                <a:ea typeface="仿宋" panose="02010609060101010101" charset="-122"/>
                <a:cs typeface="仿宋" panose="02010609060101010101" charset="-122"/>
                <a:sym typeface="+mn-lt"/>
              </a:rPr>
              <a:t>尊重信任下属。如果说话爱打官腔，一副高高在上的架势，必然会引起师生的反感和不满。</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2840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40913" y="1118604"/>
            <a:ext cx="6715327" cy="650875"/>
          </a:xfrm>
          <a:prstGeom prst="rect">
            <a:avLst/>
          </a:prstGeom>
        </p:spPr>
        <p:txBody>
          <a:bodyPr wrap="square">
            <a:spAutoFit/>
          </a:bodyPr>
          <a:lstStyle/>
          <a:p>
            <a:pPr>
              <a:lnSpc>
                <a:spcPct val="130000"/>
              </a:lnSpc>
              <a:defRPr/>
            </a:pPr>
            <a:r>
              <a:rPr lang="en-US" altLang="zh-CN" sz="2400" b="1" dirty="0">
                <a:solidFill>
                  <a:srgbClr val="FF0000"/>
                </a:solidFill>
                <a:latin typeface="宋体" panose="02010600030101010101" pitchFamily="2" charset="-122"/>
                <a:ea typeface="宋体" panose="02010600030101010101" pitchFamily="2" charset="-122"/>
                <a:cs typeface="+mn-ea"/>
                <a:sym typeface="+mn-lt"/>
              </a:rPr>
              <a:t>  </a:t>
            </a:r>
            <a:r>
              <a:rPr lang="zh-CN" altLang="en-US" sz="2800" b="1" dirty="0">
                <a:solidFill>
                  <a:srgbClr val="FF0000"/>
                </a:solidFill>
                <a:latin typeface="楷体" panose="02010609060101010101" charset="-122"/>
                <a:ea typeface="楷体" panose="02010609060101010101" charset="-122"/>
                <a:cs typeface="+mn-ea"/>
                <a:sym typeface="+mn-lt"/>
              </a:rPr>
              <a:t>第六，要增强服务意识，弘扬奉献精神。</a:t>
            </a:r>
            <a:endParaRPr lang="zh-CN" altLang="en-US" sz="2800" b="1" dirty="0">
              <a:solidFill>
                <a:srgbClr val="FF0000"/>
              </a:solidFill>
              <a:latin typeface="楷体" panose="02010609060101010101" charset="-122"/>
              <a:ea typeface="楷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258570" y="1834515"/>
            <a:ext cx="9733280" cy="429895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541145" y="1948180"/>
            <a:ext cx="9137650" cy="3764280"/>
          </a:xfrm>
          <a:prstGeom prst="rect">
            <a:avLst/>
          </a:prstGeom>
          <a:noFill/>
          <a:ln w="9525">
            <a:noFill/>
            <a:prstDash val="dash"/>
            <a:miter lim="800000"/>
          </a:ln>
        </p:spPr>
        <p:txBody>
          <a:bodyPr wrap="square">
            <a:spAutoFit/>
          </a:bodyPr>
          <a:lstStyle/>
          <a:p>
            <a:pPr indent="647700" fontAlgn="auto">
              <a:lnSpc>
                <a:spcPct val="130000"/>
              </a:lnSpc>
              <a:spcBef>
                <a:spcPts val="600"/>
              </a:spcBef>
              <a:defRPr/>
            </a:pPr>
            <a:r>
              <a:rPr lang="zh-CN" altLang="en-US" sz="2200" b="1" dirty="0">
                <a:latin typeface="仿宋" panose="02010609060101010101" charset="-122"/>
                <a:ea typeface="仿宋" panose="02010609060101010101" charset="-122"/>
                <a:cs typeface="+mn-ea"/>
                <a:sym typeface="+mn-lt"/>
              </a:rPr>
              <a:t>作为民办学校的教职员工，都是</a:t>
            </a:r>
            <a:r>
              <a:rPr lang="zh-CN" altLang="en-US" sz="2200" b="1" dirty="0">
                <a:solidFill>
                  <a:srgbClr val="FF0000"/>
                </a:solidFill>
                <a:latin typeface="仿宋" panose="02010609060101010101" charset="-122"/>
                <a:ea typeface="仿宋" panose="02010609060101010101" charset="-122"/>
                <a:cs typeface="+mn-ea"/>
                <a:sym typeface="+mn-lt"/>
              </a:rPr>
              <a:t>平等</a:t>
            </a:r>
            <a:r>
              <a:rPr lang="zh-CN" altLang="en-US" sz="2200" b="1" dirty="0">
                <a:latin typeface="仿宋" panose="02010609060101010101" charset="-122"/>
                <a:ea typeface="仿宋" panose="02010609060101010101" charset="-122"/>
                <a:cs typeface="+mn-ea"/>
                <a:sym typeface="+mn-lt"/>
              </a:rPr>
              <a:t>的，只有岗位和职责不同，没有高低贵贱之分。</a:t>
            </a:r>
            <a:endParaRPr lang="en-US" altLang="zh-CN" sz="2200" b="1" dirty="0">
              <a:latin typeface="仿宋" panose="02010609060101010101" charset="-122"/>
              <a:ea typeface="仿宋" panose="02010609060101010101" charset="-122"/>
              <a:cs typeface="+mn-ea"/>
              <a:sym typeface="+mn-lt"/>
            </a:endParaRPr>
          </a:p>
          <a:p>
            <a:pPr indent="647700" fontAlgn="auto">
              <a:lnSpc>
                <a:spcPct val="130000"/>
              </a:lnSpc>
              <a:spcBef>
                <a:spcPts val="600"/>
              </a:spcBef>
              <a:defRPr/>
            </a:pPr>
            <a:r>
              <a:rPr lang="zh-CN" altLang="en-US" sz="2200" b="1" dirty="0">
                <a:latin typeface="仿宋" panose="02010609060101010101" charset="-122"/>
                <a:ea typeface="仿宋" panose="02010609060101010101" charset="-122"/>
                <a:cs typeface="+mn-ea"/>
                <a:sym typeface="+mn-lt"/>
              </a:rPr>
              <a:t>不管是校领导，还是处级、科级干部，或者是普通教师，都是平等的，都是董事会聘请的</a:t>
            </a:r>
            <a:r>
              <a:rPr lang="zh-CN" altLang="en-US" sz="2200" b="1" dirty="0">
                <a:solidFill>
                  <a:srgbClr val="FF0000"/>
                </a:solidFill>
                <a:latin typeface="仿宋" panose="02010609060101010101" charset="-122"/>
                <a:ea typeface="仿宋" panose="02010609060101010101" charset="-122"/>
                <a:cs typeface="+mn-ea"/>
                <a:sym typeface="+mn-lt"/>
              </a:rPr>
              <a:t>华立大家庭</a:t>
            </a:r>
            <a:r>
              <a:rPr lang="zh-CN" altLang="en-US" sz="2200" b="1" dirty="0">
                <a:latin typeface="仿宋" panose="02010609060101010101" charset="-122"/>
                <a:ea typeface="仿宋" panose="02010609060101010101" charset="-122"/>
                <a:cs typeface="+mn-ea"/>
                <a:sym typeface="+mn-lt"/>
              </a:rPr>
              <a:t>的一员；给自己的定位，就是做好服务。据说曾有个别领导，要求下属尊称其为某某院长等职务，叫他老师就不高兴。我认为这是不可思议的。</a:t>
            </a:r>
            <a:endParaRPr lang="en-US" altLang="zh-CN" sz="2200" b="1" dirty="0">
              <a:latin typeface="仿宋" panose="02010609060101010101" charset="-122"/>
              <a:ea typeface="仿宋" panose="02010609060101010101" charset="-122"/>
              <a:cs typeface="+mn-ea"/>
              <a:sym typeface="+mn-lt"/>
            </a:endParaRPr>
          </a:p>
          <a:p>
            <a:pPr indent="647700" fontAlgn="auto">
              <a:lnSpc>
                <a:spcPct val="130000"/>
              </a:lnSpc>
              <a:spcBef>
                <a:spcPts val="600"/>
              </a:spcBef>
              <a:defRPr/>
            </a:pPr>
            <a:r>
              <a:rPr lang="zh-CN" altLang="en-US" sz="2200" b="1" dirty="0">
                <a:latin typeface="仿宋" panose="02010609060101010101" charset="-122"/>
                <a:ea typeface="仿宋" panose="02010609060101010101" charset="-122"/>
                <a:cs typeface="+mn-ea"/>
                <a:sym typeface="+mn-lt"/>
              </a:rPr>
              <a:t>其实，我们这个职务或岗位，只是负的责任不同而已，也仅限于在华立，离开了华立这个平台，大家就没有差别了，不是铁饭碗的。</a:t>
            </a:r>
            <a:endParaRPr lang="zh-CN" altLang="en-US" sz="2200" b="1" dirty="0">
              <a:latin typeface="仿宋" panose="02010609060101010101" charset="-122"/>
              <a:ea typeface="仿宋"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32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第六，要增强服务意识，弘扬奉献精神。</a:t>
            </a:r>
            <a:endParaRPr lang="zh-CN" altLang="en-US" sz="2800" b="1" dirty="0">
              <a:solidFill>
                <a:srgbClr val="FF0000"/>
              </a:solidFill>
              <a:latin typeface="楷体" panose="02010609060101010101" charset="-122"/>
              <a:ea typeface="楷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6005" y="1834515"/>
            <a:ext cx="9910445" cy="4634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441450" y="1906905"/>
            <a:ext cx="9138920" cy="4490085"/>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要带头讲奉献精神。</a:t>
            </a:r>
            <a:r>
              <a:rPr lang="zh-CN" altLang="en-US" sz="2200" b="1" dirty="0">
                <a:latin typeface="仿宋" panose="02010609060101010101" charset="-122"/>
                <a:ea typeface="仿宋" panose="02010609060101010101" charset="-122"/>
                <a:cs typeface="仿宋" panose="02010609060101010101" charset="-122"/>
                <a:sym typeface="+mn-lt"/>
              </a:rPr>
              <a:t>我们的管理干部不能斤斤计较，不要做了一些小事就感觉自己比别人多干了许多，然后张口闭口我做了什么什么。大多数干部的工作都是满负荷的，管理工作和教学、科研等工作任务都比较重，按部就班，“日出而作，日落而息”是不够的，肯定需要经常加班加点才能完成任务。</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一分耕耘一分收获。</a:t>
            </a:r>
            <a:r>
              <a:rPr lang="zh-CN" altLang="en-US" sz="2200" b="1" dirty="0">
                <a:latin typeface="仿宋" panose="02010609060101010101" charset="-122"/>
                <a:ea typeface="仿宋" panose="02010609060101010101" charset="-122"/>
                <a:cs typeface="仿宋" panose="02010609060101010101" charset="-122"/>
                <a:sym typeface="+mn-lt"/>
              </a:rPr>
              <a:t>我曾亲身感受到，中山大学的许多老师在学术上能取得很大成就，都是靠努力拼搏而换来的，没有天上掉下的馅饼。他们没有</a:t>
            </a:r>
            <a:r>
              <a:rPr lang="en-US" altLang="zh-CN" sz="2200" b="1" dirty="0">
                <a:latin typeface="仿宋" panose="02010609060101010101" charset="-122"/>
                <a:ea typeface="仿宋" panose="02010609060101010101" charset="-122"/>
                <a:cs typeface="仿宋" panose="02010609060101010101" charset="-122"/>
                <a:sym typeface="+mn-lt"/>
              </a:rPr>
              <a:t>8</a:t>
            </a:r>
            <a:r>
              <a:rPr lang="zh-CN" altLang="en-US" sz="2200" b="1" dirty="0">
                <a:latin typeface="仿宋" panose="02010609060101010101" charset="-122"/>
                <a:ea typeface="仿宋" panose="02010609060101010101" charset="-122"/>
                <a:cs typeface="仿宋" panose="02010609060101010101" charset="-122"/>
                <a:sym typeface="+mn-lt"/>
              </a:rPr>
              <a:t>小时上班的概念，加班加点是家常便饭，也没有加班费或调休的说法。</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正如习总书记强调的</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“社会主义是干出来的，幸福是奋斗出来的”</a:t>
            </a:r>
            <a:r>
              <a:rPr lang="zh-CN" altLang="en-US" sz="2200" b="1" dirty="0">
                <a:latin typeface="仿宋" panose="02010609060101010101" charset="-122"/>
                <a:ea typeface="仿宋" panose="02010609060101010101" charset="-122"/>
                <a:cs typeface="仿宋" panose="02010609060101010101" charset="-122"/>
                <a:sym typeface="+mn-lt"/>
              </a:rPr>
              <a:t>。</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32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黑体" panose="02010609060101010101" pitchFamily="49" charset="-122"/>
                <a:sym typeface="+mn-lt"/>
              </a:rPr>
              <a:t>第六，要增强服务意识，弘扬奉献精神。</a:t>
            </a:r>
            <a:endParaRPr lang="zh-CN" altLang="en-US" sz="2800" b="1" dirty="0">
              <a:solidFill>
                <a:srgbClr val="FF0000"/>
              </a:solidFill>
              <a:latin typeface="楷体" panose="02010609060101010101" charset="-122"/>
              <a:ea typeface="楷体" panose="02010609060101010101" charset="-122"/>
              <a:cs typeface="黑体" panose="02010609060101010101" pitchFamily="49"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207770" y="1834515"/>
            <a:ext cx="9568815" cy="431228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541145" y="2060575"/>
            <a:ext cx="8894445" cy="368681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典型的例子是，中山大学的计亮年教授和陈小明教授，不管是当选院士前还是当选院士之后，工作几乎都是废寝忘食，除了参加会议和处理行政事务，大部分时间都是在实验室度过。几乎每天下午回家吃完晚饭后，又马上回到实验室或办公室工作；周末也极少休息，每周只有星期六的上午，在家里陪家人；春节期间也只有大年三十的下午和初一，没有到实验室或办公室工作。</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fontAlgn="auto">
              <a:lnSpc>
                <a:spcPct val="13000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计亮年院士即使是</a:t>
            </a:r>
            <a:r>
              <a:rPr lang="en-US" altLang="zh-CN" sz="2200" b="1" dirty="0">
                <a:solidFill>
                  <a:srgbClr val="7030A0"/>
                </a:solidFill>
                <a:latin typeface="仿宋" panose="02010609060101010101" charset="-122"/>
                <a:ea typeface="仿宋" panose="02010609060101010101" charset="-122"/>
                <a:cs typeface="仿宋" panose="02010609060101010101" charset="-122"/>
                <a:sym typeface="+mn-lt"/>
              </a:rPr>
              <a:t>86</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岁高龄</a:t>
            </a:r>
            <a:r>
              <a:rPr lang="zh-CN" altLang="en-US" sz="2200" b="1" dirty="0">
                <a:latin typeface="仿宋" panose="02010609060101010101" charset="-122"/>
                <a:ea typeface="仿宋" panose="02010609060101010101" charset="-122"/>
                <a:cs typeface="仿宋" panose="02010609060101010101" charset="-122"/>
                <a:sym typeface="+mn-lt"/>
              </a:rPr>
              <a:t>了，仍然初心不改。这种为了党的教育事业和科学事业的无私奉献精神，是非常值得我们学习的。</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32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第六，要增强服务意识，弘扬奉献精神。</a:t>
            </a:r>
            <a:endParaRPr lang="zh-CN" altLang="en-US" sz="2800" b="1" dirty="0">
              <a:solidFill>
                <a:srgbClr val="FF0000"/>
              </a:solidFill>
              <a:latin typeface="楷体" panose="02010609060101010101" charset="-122"/>
              <a:ea typeface="楷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245870" y="1951990"/>
            <a:ext cx="9700260" cy="427990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763395" y="2060575"/>
            <a:ext cx="8616315" cy="2009775"/>
          </a:xfrm>
          <a:prstGeom prst="rect">
            <a:avLst/>
          </a:prstGeom>
          <a:noFill/>
          <a:ln w="9525">
            <a:noFill/>
            <a:prstDash val="dash"/>
            <a:miter lim="800000"/>
          </a:ln>
        </p:spPr>
        <p:txBody>
          <a:bodyPr wrap="square">
            <a:spAutoFit/>
          </a:bodyPr>
          <a:lstStyle/>
          <a:p>
            <a:pPr indent="647700" algn="just">
              <a:lnSpc>
                <a:spcPct val="130000"/>
              </a:lnSpc>
              <a:defRPr/>
            </a:pPr>
            <a:r>
              <a:rPr lang="zh-CN" altLang="en-US" sz="2400" b="1" dirty="0">
                <a:latin typeface="仿宋" panose="02010609060101010101" charset="-122"/>
                <a:ea typeface="仿宋" panose="02010609060101010101" charset="-122"/>
                <a:cs typeface="+mn-ea"/>
                <a:sym typeface="+mn-lt"/>
              </a:rPr>
              <a:t>我们从事管理工作的干部，尤其是处、科级及后备干部，要怀有一颗强烈的事业心，不计较个人得失，甘于奉献，低调做人，高调做事，用真诚的行动、良好的效果，赢得他人的尊重和认可。</a:t>
            </a:r>
            <a:endParaRPr lang="zh-CN" altLang="en-US" sz="2400" b="1" dirty="0">
              <a:latin typeface="仿宋" panose="02010609060101010101" charset="-122"/>
              <a:ea typeface="仿宋"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29813"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第六，要增强服务意识，弘扬奉献精神。</a:t>
            </a:r>
            <a:endParaRPr lang="zh-CN" altLang="en-US" sz="2800" b="1" dirty="0">
              <a:solidFill>
                <a:srgbClr val="FF0000"/>
              </a:solidFill>
              <a:latin typeface="楷体" panose="02010609060101010101" charset="-122"/>
              <a:ea typeface="楷体" panose="02010609060101010101" charset="-122"/>
              <a:cs typeface="+mn-ea"/>
              <a:sym typeface="+mn-lt"/>
            </a:endParaRPr>
          </a:p>
        </p:txBody>
      </p:sp>
      <p:sp>
        <p:nvSpPr>
          <p:cNvPr id="8" name="矩形 3"/>
          <p:cNvSpPr>
            <a:spLocks noChangeArrowheads="1"/>
          </p:cNvSpPr>
          <p:nvPr/>
        </p:nvSpPr>
        <p:spPr bwMode="auto">
          <a:xfrm>
            <a:off x="1703705" y="4004945"/>
            <a:ext cx="5984240" cy="2009775"/>
          </a:xfrm>
          <a:prstGeom prst="rect">
            <a:avLst/>
          </a:prstGeom>
          <a:noFill/>
          <a:ln w="9525">
            <a:noFill/>
            <a:prstDash val="dash"/>
            <a:miter lim="800000"/>
          </a:ln>
        </p:spPr>
        <p:txBody>
          <a:bodyPr wrap="square">
            <a:spAutoFit/>
          </a:bodyPr>
          <a:lstStyle/>
          <a:p>
            <a:pPr indent="647700">
              <a:lnSpc>
                <a:spcPct val="130000"/>
              </a:lnSpc>
              <a:defRPr/>
            </a:pPr>
            <a:r>
              <a:rPr lang="zh-CN" altLang="en-US" sz="2400" b="1" dirty="0">
                <a:latin typeface="仿宋" panose="02010609060101010101" charset="-122"/>
                <a:ea typeface="仿宋" panose="02010609060101010101" charset="-122"/>
                <a:cs typeface="+mn-ea"/>
                <a:sym typeface="+mn-lt"/>
              </a:rPr>
              <a:t>白天完成不了的工作，只能晚上继续做；工作日处理不完的事务，休息日只能接着干。大家一定不要有怨言，要有这种思想境界。</a:t>
            </a:r>
            <a:endParaRPr lang="zh-CN" altLang="en-US" sz="2400" b="1" dirty="0">
              <a:latin typeface="仿宋" panose="02010609060101010101" charset="-122"/>
              <a:ea typeface="仿宋" panose="02010609060101010101" charset="-122"/>
              <a:cs typeface="+mn-ea"/>
              <a:sym typeface="+mn-lt"/>
            </a:endParaRPr>
          </a:p>
        </p:txBody>
      </p:sp>
      <p:pic>
        <p:nvPicPr>
          <p:cNvPr id="9" name="图片 8" descr="图片1"/>
          <p:cNvPicPr>
            <a:picLocks noChangeAspect="1"/>
          </p:cNvPicPr>
          <p:nvPr/>
        </p:nvPicPr>
        <p:blipFill>
          <a:blip r:embed="rId1"/>
          <a:stretch>
            <a:fillRect/>
          </a:stretch>
        </p:blipFill>
        <p:spPr>
          <a:xfrm>
            <a:off x="8074660" y="3876040"/>
            <a:ext cx="2286000" cy="1986280"/>
          </a:xfrm>
          <a:prstGeom prst="cube">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P spid="8"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5370" y="1834515"/>
            <a:ext cx="9792970" cy="446849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379220" y="2060575"/>
            <a:ext cx="9210675" cy="4050030"/>
          </a:xfrm>
          <a:prstGeom prst="rect">
            <a:avLst/>
          </a:prstGeom>
          <a:noFill/>
          <a:ln w="9525">
            <a:noFill/>
            <a:prstDash val="dash"/>
            <a:miter lim="800000"/>
          </a:ln>
        </p:spPr>
        <p:txBody>
          <a:bodyPr wrap="square">
            <a:spAutoFit/>
          </a:bodyPr>
          <a:lstStyle/>
          <a:p>
            <a:pPr indent="647700">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当然，作为管理干部个人，不应该过多计较得失，</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要讲奉献，</a:t>
            </a:r>
            <a:r>
              <a:rPr lang="zh-CN" altLang="en-US" sz="2200" b="1" dirty="0">
                <a:latin typeface="仿宋" panose="02010609060101010101" charset="-122"/>
                <a:ea typeface="仿宋" panose="02010609060101010101" charset="-122"/>
                <a:cs typeface="仿宋" panose="02010609060101010101" charset="-122"/>
                <a:sym typeface="+mn-lt"/>
              </a:rPr>
              <a:t>要有这样的觉悟。如果斤斤计较，做了什么工作都要讲回报，相信这样的干部是不受欢迎的</a:t>
            </a:r>
            <a:r>
              <a:rPr lang="zh-CN" altLang="en-US" sz="2200" b="1" dirty="0" smtClean="0">
                <a:latin typeface="仿宋" panose="02010609060101010101" charset="-122"/>
                <a:ea typeface="仿宋" panose="02010609060101010101" charset="-122"/>
                <a:cs typeface="仿宋" panose="02010609060101010101" charset="-122"/>
                <a:sym typeface="+mn-lt"/>
              </a:rPr>
              <a:t>。但</a:t>
            </a:r>
            <a:r>
              <a:rPr lang="zh-CN" altLang="en-US" sz="2200" b="1" dirty="0">
                <a:latin typeface="仿宋" panose="02010609060101010101" charset="-122"/>
                <a:ea typeface="仿宋" panose="02010609060101010101" charset="-122"/>
                <a:cs typeface="仿宋" panose="02010609060101010101" charset="-122"/>
                <a:sym typeface="+mn-lt"/>
              </a:rPr>
              <a:t>对学校，特别是有关部门的领导，则要充分体现人文关怀，主动给以关心、关爱，及时了解、掌握干部的思想动态、工作情况和实际困难，建立关心、爱护干部的长效机制，体现多劳多得的分配原则，在考核、评先、晋升等方面予以考虑，既要讲精神鼓励，</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又要给以物质激励</a:t>
            </a:r>
            <a:r>
              <a:rPr lang="zh-CN" altLang="en-US" sz="2200" b="1" dirty="0" smtClean="0">
                <a:latin typeface="仿宋" panose="02010609060101010101" charset="-122"/>
                <a:ea typeface="仿宋" panose="02010609060101010101" charset="-122"/>
                <a:cs typeface="仿宋" panose="02010609060101010101" charset="-122"/>
                <a:sym typeface="+mn-lt"/>
              </a:rPr>
              <a:t>，</a:t>
            </a:r>
            <a:r>
              <a:rPr lang="zh-CN" altLang="en-US" sz="2200" b="1" dirty="0" smtClean="0">
                <a:solidFill>
                  <a:srgbClr val="FF0000"/>
                </a:solidFill>
                <a:latin typeface="仿宋" panose="02010609060101010101" charset="-122"/>
                <a:ea typeface="仿宋" panose="02010609060101010101" charset="-122"/>
                <a:cs typeface="仿宋" panose="02010609060101010101" charset="-122"/>
                <a:sym typeface="+mn-lt"/>
              </a:rPr>
              <a:t>不能</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让“老实人吃亏”。</a:t>
            </a:r>
            <a:endParaRPr lang="zh-CN" altLang="en-US" sz="2200" b="1" dirty="0">
              <a:solidFill>
                <a:srgbClr val="FF0000"/>
              </a:solidFill>
              <a:latin typeface="仿宋" panose="02010609060101010101" charset="-122"/>
              <a:ea typeface="仿宋" panose="02010609060101010101" charset="-122"/>
              <a:cs typeface="仿宋" panose="02010609060101010101" charset="-122"/>
              <a:sym typeface="+mn-lt"/>
            </a:endParaRPr>
          </a:p>
          <a:p>
            <a:pPr indent="647700">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要</a:t>
            </a:r>
            <a:r>
              <a:rPr lang="zh-CN" altLang="en-US" sz="2200" b="1" dirty="0">
                <a:solidFill>
                  <a:srgbClr val="7030A0"/>
                </a:solidFill>
                <a:latin typeface="仿宋" panose="02010609060101010101" charset="-122"/>
                <a:ea typeface="仿宋" panose="02010609060101010101" charset="-122"/>
                <a:cs typeface="仿宋" panose="02010609060101010101" charset="-122"/>
                <a:sym typeface="+mn-lt"/>
              </a:rPr>
              <a:t>马儿跑得快，就要给草吃，</a:t>
            </a:r>
            <a:r>
              <a:rPr lang="zh-CN" altLang="en-US" sz="2200" b="1" dirty="0">
                <a:latin typeface="仿宋" panose="02010609060101010101" charset="-122"/>
                <a:ea typeface="仿宋" panose="02010609060101010101" charset="-122"/>
                <a:cs typeface="仿宋" panose="02010609060101010101" charset="-122"/>
                <a:sym typeface="+mn-lt"/>
              </a:rPr>
              <a:t>否则就会挫伤大家</a:t>
            </a:r>
            <a:endParaRPr lang="zh-CN" altLang="en-US" sz="2200" b="1" dirty="0">
              <a:latin typeface="仿宋" panose="02010609060101010101" charset="-122"/>
              <a:ea typeface="仿宋" panose="02010609060101010101" charset="-122"/>
              <a:cs typeface="仿宋" panose="02010609060101010101" charset="-122"/>
              <a:sym typeface="+mn-lt"/>
            </a:endParaRPr>
          </a:p>
          <a:p>
            <a:pPr indent="0"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的积极性，不利于学校的可持续发展。</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32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第六，要增强服务意识，弘扬奉献精神。</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4" name="图片 3"/>
          <p:cNvPicPr>
            <a:picLocks noChangeAspect="1"/>
          </p:cNvPicPr>
          <p:nvPr/>
        </p:nvPicPr>
        <p:blipFill>
          <a:blip r:embed="rId1"/>
          <a:stretch>
            <a:fillRect/>
          </a:stretch>
        </p:blipFill>
        <p:spPr>
          <a:xfrm>
            <a:off x="8472805" y="4581525"/>
            <a:ext cx="2193290" cy="1409700"/>
          </a:xfrm>
          <a:prstGeom prst="bevel">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9515" y="1834515"/>
            <a:ext cx="9479280" cy="430784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4010660" y="2204720"/>
            <a:ext cx="6117590" cy="3046095"/>
          </a:xfrm>
          <a:prstGeom prst="rect">
            <a:avLst/>
          </a:prstGeom>
          <a:noFill/>
          <a:ln w="9525">
            <a:noFill/>
            <a:prstDash val="dash"/>
            <a:miter lim="800000"/>
          </a:ln>
        </p:spPr>
        <p:txBody>
          <a:bodyPr wrap="square">
            <a:spAutoFit/>
          </a:bodyPr>
          <a:lstStyle/>
          <a:p>
            <a:pPr indent="647700" algn="just" fontAlgn="auto">
              <a:lnSpc>
                <a:spcPct val="130000"/>
              </a:lnSpc>
              <a:defRPr/>
            </a:pPr>
            <a:r>
              <a:rPr lang="zh-CN" altLang="en-US" sz="2400" b="1" dirty="0">
                <a:latin typeface="仿宋" panose="02010609060101010101" charset="-122"/>
                <a:ea typeface="仿宋" panose="02010609060101010101" charset="-122"/>
                <a:cs typeface="仿宋" panose="02010609060101010101" charset="-122"/>
                <a:sym typeface="+mn-lt"/>
              </a:rPr>
              <a:t>习近平总书记强调：“</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要加强纪律建设，把守纪律讲规矩摆在更加重要的位置。</a:t>
            </a:r>
            <a:r>
              <a:rPr lang="zh-CN" altLang="en-US" sz="2400" b="1" dirty="0">
                <a:latin typeface="仿宋" panose="02010609060101010101" charset="-122"/>
                <a:ea typeface="仿宋" panose="02010609060101010101" charset="-122"/>
                <a:cs typeface="仿宋" panose="02010609060101010101" charset="-122"/>
                <a:sym typeface="+mn-lt"/>
              </a:rPr>
              <a:t>”</a:t>
            </a:r>
            <a:endParaRPr lang="zh-CN" altLang="en-US" sz="2400" b="1" dirty="0">
              <a:latin typeface="仿宋" panose="02010609060101010101" charset="-122"/>
              <a:ea typeface="仿宋" panose="02010609060101010101" charset="-122"/>
              <a:cs typeface="仿宋" panose="02010609060101010101" charset="-122"/>
              <a:sym typeface="+mn-lt"/>
            </a:endParaRPr>
          </a:p>
          <a:p>
            <a:pPr indent="647700" algn="just" fontAlgn="auto">
              <a:lnSpc>
                <a:spcPct val="130000"/>
              </a:lnSpc>
              <a:spcBef>
                <a:spcPts val="600"/>
              </a:spcBef>
              <a:defRPr/>
            </a:pPr>
            <a:r>
              <a:rPr lang="zh-CN" altLang="en-US" sz="2400" b="1" dirty="0">
                <a:latin typeface="仿宋" panose="02010609060101010101" charset="-122"/>
                <a:ea typeface="仿宋" panose="02010609060101010101" charset="-122"/>
                <a:cs typeface="仿宋" panose="02010609060101010101" charset="-122"/>
                <a:sym typeface="+mn-lt"/>
              </a:rPr>
              <a:t>我们的管理干部，一定要严守纪律红线，严以用权，严于修身，严于律己，保持勤政廉洁的良好作风，积极营造风清气正的办学环境。</a:t>
            </a:r>
            <a:endParaRPr lang="zh-CN" altLang="en-US" sz="24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718713"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第七，要有敬畏之心，做遵章守纪的表率。</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4" name="图片 3"/>
          <p:cNvPicPr>
            <a:picLocks noChangeAspect="1"/>
          </p:cNvPicPr>
          <p:nvPr/>
        </p:nvPicPr>
        <p:blipFill>
          <a:blip r:embed="rId1"/>
          <a:stretch>
            <a:fillRect/>
          </a:stretch>
        </p:blipFill>
        <p:spPr>
          <a:xfrm>
            <a:off x="1343025" y="2249805"/>
            <a:ext cx="2522855" cy="2321560"/>
          </a:xfrm>
          <a:prstGeom prst="ellipse">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2" presetClass="entr" presetSubtype="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Scale>
                                      <p:cBhvr>
                                        <p:cTn id="10"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15"/>
                                        </p:tgtEl>
                                        <p:attrNameLst>
                                          <p:attrName>ppt_x</p:attrName>
                                          <p:attrName>ppt_y</p:attrName>
                                        </p:attrNameLst>
                                      </p:cBhvr>
                                    </p:animMotion>
                                    <p:animEffect transition="in" filter="fade">
                                      <p:cBhvr>
                                        <p:cTn id="12" dur="1000"/>
                                        <p:tgtEl>
                                          <p:spTgt spid="15"/>
                                        </p:tgtEl>
                                      </p:cBhvr>
                                    </p:animEffect>
                                  </p:childTnLst>
                                </p:cTn>
                              </p:par>
                              <p:par>
                                <p:cTn id="13" presetID="16" presetClass="entr" presetSubtype="21" fill="hold" nodeType="withEffect">
                                  <p:stCondLst>
                                    <p:cond delay="0"/>
                                  </p:stCondLst>
                                  <p:childTnLst>
                                    <p:set>
                                      <p:cBhvr>
                                        <p:cTn id="14" dur="1" fill="hold">
                                          <p:stCondLst>
                                            <p:cond delay="0"/>
                                          </p:stCondLst>
                                        </p:cTn>
                                        <p:tgtEl>
                                          <p:spTgt spid="15">
                                            <p:txEl>
                                              <p:pRg st="1" end="1"/>
                                            </p:txEl>
                                          </p:spTgt>
                                        </p:tgtEl>
                                        <p:attrNameLst>
                                          <p:attrName>style.visibility</p:attrName>
                                        </p:attrNameLst>
                                      </p:cBhvr>
                                      <p:to>
                                        <p:strVal val="visible"/>
                                      </p:to>
                                    </p:set>
                                    <p:animEffect transition="in" filter="barn(inVertical)">
                                      <p:cBhvr>
                                        <p:cTn id="15" dur="500"/>
                                        <p:tgtEl>
                                          <p:spTgt spid="1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199515" y="1829435"/>
            <a:ext cx="9635490" cy="430276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378580" y="2058035"/>
            <a:ext cx="7061835" cy="3686810"/>
          </a:xfrm>
          <a:prstGeom prst="rect">
            <a:avLst/>
          </a:prstGeom>
          <a:noFill/>
          <a:ln w="9525">
            <a:noFill/>
            <a:prstDash val="dash"/>
            <a:miter lim="800000"/>
          </a:ln>
        </p:spPr>
        <p:txBody>
          <a:bodyPr wrap="square">
            <a:spAutoFit/>
          </a:bodyPr>
          <a:lstStyle/>
          <a:p>
            <a:pPr indent="647700" algn="just">
              <a:lnSpc>
                <a:spcPct val="130000"/>
              </a:lnSpc>
              <a:defRPr/>
            </a:pP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1. </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要始终坚持依法治校。</a:t>
            </a:r>
            <a:r>
              <a:rPr lang="zh-CN" altLang="en-US" sz="2200" b="1" dirty="0">
                <a:latin typeface="仿宋" panose="02010609060101010101" charset="-122"/>
                <a:ea typeface="仿宋" panose="02010609060101010101" charset="-122"/>
                <a:cs typeface="仿宋" panose="02010609060101010101" charset="-122"/>
                <a:sym typeface="+mn-lt"/>
              </a:rPr>
              <a:t>各级管理干部要自觉贯彻落实党的教育方针和政策，坚决执行学校的各项决策与部署，依法办学、按章办事，言行一致、令行禁止，自觉维护学校的利益和声誉。</a:t>
            </a:r>
            <a:endParaRPr lang="zh-CN" altLang="en-US" sz="2200" b="1" dirty="0">
              <a:latin typeface="仿宋" panose="02010609060101010101" charset="-122"/>
              <a:ea typeface="仿宋" panose="02010609060101010101" charset="-122"/>
              <a:cs typeface="仿宋" panose="02010609060101010101" charset="-122"/>
              <a:sym typeface="+mn-lt"/>
            </a:endParaRPr>
          </a:p>
          <a:p>
            <a:pPr indent="647700" algn="just" fontAlgn="auto">
              <a:lnSpc>
                <a:spcPct val="130000"/>
              </a:lnSpc>
              <a:spcBef>
                <a:spcPts val="600"/>
              </a:spcBef>
              <a:defRPr/>
            </a:pPr>
            <a:r>
              <a:rPr lang="zh-CN" altLang="en-US" sz="2200" b="1" dirty="0">
                <a:latin typeface="仿宋" panose="02010609060101010101" charset="-122"/>
                <a:ea typeface="仿宋" panose="02010609060101010101" charset="-122"/>
                <a:cs typeface="仿宋" panose="02010609060101010101" charset="-122"/>
                <a:sym typeface="+mn-lt"/>
              </a:rPr>
              <a:t>对董事会和学校制订的政策、规定、方案，要认真带头执行落实。有意见建议，可以提出，但未改变之前仍要执行，不得自行其是。如不理解华立文化，不执行董事会的指示，就只能走人了，是不能对着干的。</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9648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楷体" panose="02010609060101010101" charset="-122"/>
                <a:sym typeface="+mn-lt"/>
              </a:rPr>
              <a:t>第七，要有敬畏之心，做遵章守纪的表率。</a:t>
            </a:r>
            <a:endParaRPr lang="zh-CN" altLang="en-US" sz="2800" b="1" dirty="0">
              <a:solidFill>
                <a:srgbClr val="FF0000"/>
              </a:solidFill>
              <a:latin typeface="楷体" panose="02010609060101010101" charset="-122"/>
              <a:ea typeface="楷体" panose="02010609060101010101" charset="-122"/>
              <a:cs typeface="楷体" panose="02010609060101010101" charset="-122"/>
              <a:sym typeface="+mn-lt"/>
            </a:endParaRPr>
          </a:p>
        </p:txBody>
      </p:sp>
      <p:pic>
        <p:nvPicPr>
          <p:cNvPr id="4" name="图片 3"/>
          <p:cNvPicPr>
            <a:picLocks noChangeAspect="1"/>
          </p:cNvPicPr>
          <p:nvPr/>
        </p:nvPicPr>
        <p:blipFill>
          <a:blip r:embed="rId1"/>
          <a:stretch>
            <a:fillRect/>
          </a:stretch>
        </p:blipFill>
        <p:spPr>
          <a:xfrm>
            <a:off x="9013190" y="2747645"/>
            <a:ext cx="1415415" cy="2693670"/>
          </a:xfrm>
          <a:prstGeom prst="can">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5370" y="1834515"/>
            <a:ext cx="9505315" cy="439039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253343" y="1992692"/>
            <a:ext cx="7290810" cy="4050030"/>
          </a:xfrm>
          <a:prstGeom prst="rect">
            <a:avLst/>
          </a:prstGeom>
          <a:noFill/>
          <a:ln w="9525">
            <a:noFill/>
            <a:prstDash val="dash"/>
            <a:miter lim="800000"/>
          </a:ln>
        </p:spPr>
        <p:txBody>
          <a:bodyPr wrap="square">
            <a:spAutoFit/>
          </a:bodyPr>
          <a:lstStyle/>
          <a:p>
            <a:pPr indent="647700" algn="just">
              <a:lnSpc>
                <a:spcPct val="130000"/>
              </a:lnSpc>
              <a:defRPr/>
            </a:pPr>
            <a:r>
              <a:rPr lang="zh-CN" altLang="en-US" sz="2200" b="1" dirty="0">
                <a:latin typeface="仿宋" panose="02010609060101010101" charset="-122"/>
                <a:ea typeface="仿宋" panose="02010609060101010101" charset="-122"/>
                <a:cs typeface="+mn-ea"/>
                <a:sym typeface="+mn-lt"/>
              </a:rPr>
              <a:t>中大原党委书记李延保一贯坚持，每项工作的结果正确与否，首先看决策和实施的秩序是否正确、流程是否有偏差。</a:t>
            </a:r>
            <a:endParaRPr lang="zh-CN" altLang="en-US" sz="2200" b="1" dirty="0">
              <a:latin typeface="仿宋" panose="02010609060101010101" charset="-122"/>
              <a:ea typeface="仿宋" panose="02010609060101010101" charset="-122"/>
              <a:cs typeface="+mn-ea"/>
              <a:sym typeface="+mn-lt"/>
            </a:endParaRPr>
          </a:p>
          <a:p>
            <a:pPr indent="647700" algn="just">
              <a:lnSpc>
                <a:spcPct val="130000"/>
              </a:lnSpc>
              <a:defRPr/>
            </a:pPr>
            <a:r>
              <a:rPr lang="zh-CN" altLang="en-US" sz="2200" b="1" dirty="0">
                <a:latin typeface="仿宋" panose="02010609060101010101" charset="-122"/>
                <a:ea typeface="仿宋" panose="02010609060101010101" charset="-122"/>
                <a:cs typeface="+mn-ea"/>
                <a:sym typeface="+mn-lt"/>
              </a:rPr>
              <a:t>我们做的每一项工作，都要依法依规，有章可循，不违背上级的大政方针政策，符合董事会和学校的有关规定，符合学校的实际。</a:t>
            </a:r>
            <a:endParaRPr lang="en-US" altLang="zh-CN" sz="2200" b="1" dirty="0">
              <a:latin typeface="仿宋" panose="02010609060101010101" charset="-122"/>
              <a:ea typeface="仿宋" panose="02010609060101010101" charset="-122"/>
              <a:cs typeface="+mn-ea"/>
              <a:sym typeface="+mn-lt"/>
            </a:endParaRPr>
          </a:p>
          <a:p>
            <a:pPr indent="647700" algn="just" fontAlgn="auto">
              <a:lnSpc>
                <a:spcPct val="130000"/>
              </a:lnSpc>
              <a:spcBef>
                <a:spcPts val="0"/>
              </a:spcBef>
              <a:defRPr/>
            </a:pPr>
            <a:r>
              <a:rPr lang="zh-CN" altLang="en-US" sz="2200" b="1" dirty="0">
                <a:latin typeface="仿宋" panose="02010609060101010101" charset="-122"/>
                <a:ea typeface="仿宋" panose="02010609060101010101" charset="-122"/>
                <a:cs typeface="+mn-ea"/>
                <a:sym typeface="+mn-lt"/>
              </a:rPr>
              <a:t>现在师生的维权意识增强了，信息传递速度快了，弄不好被会被投诉、被网上曝光，或者收到黄牌、红牌警告，被限制招生，甚至被停止办学。</a:t>
            </a:r>
            <a:endParaRPr lang="zh-CN" altLang="en-US" sz="2200" b="1" dirty="0">
              <a:latin typeface="仿宋" panose="02010609060101010101" charset="-122"/>
              <a:ea typeface="仿宋"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328" y="918579"/>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第七，要有敬畏之心，做遵章守纪的表率。</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8832304" y="3244277"/>
            <a:ext cx="1335405" cy="2096135"/>
          </a:xfrm>
          <a:prstGeom prst="can">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5370" y="1843405"/>
            <a:ext cx="10027285" cy="46342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420495" y="2021840"/>
            <a:ext cx="9297035" cy="4050030"/>
          </a:xfrm>
          <a:prstGeom prst="rect">
            <a:avLst/>
          </a:prstGeom>
          <a:noFill/>
          <a:ln w="9525">
            <a:noFill/>
            <a:prstDash val="dash"/>
            <a:miter lim="800000"/>
          </a:ln>
        </p:spPr>
        <p:txBody>
          <a:bodyPr wrap="square">
            <a:spAutoFit/>
          </a:bodyPr>
          <a:lstStyle/>
          <a:p>
            <a:pPr indent="647700" algn="just">
              <a:lnSpc>
                <a:spcPct val="130000"/>
              </a:lnSpc>
              <a:defRPr/>
            </a:pP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2.</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要严格遵守会议纪律和保密规定。</a:t>
            </a:r>
            <a:r>
              <a:rPr lang="zh-CN" altLang="en-US" sz="2200" b="1" dirty="0">
                <a:latin typeface="仿宋" panose="02010609060101010101" charset="-122"/>
                <a:ea typeface="仿宋" panose="02010609060101010101" charset="-122"/>
                <a:cs typeface="仿宋" panose="02010609060101010101" charset="-122"/>
                <a:sym typeface="+mn-lt"/>
              </a:rPr>
              <a:t>讨论人事、考核、评先、职称评审等事宜会议过程不得对外透露，只公开结果，过程不公开。不传小道消息，不信谣、不传谣。</a:t>
            </a:r>
            <a:endParaRPr lang="en-US" altLang="zh-CN" sz="2200" b="1" dirty="0">
              <a:latin typeface="仿宋" panose="02010609060101010101" charset="-122"/>
              <a:ea typeface="仿宋" panose="02010609060101010101" charset="-122"/>
              <a:cs typeface="仿宋" panose="02010609060101010101" charset="-122"/>
              <a:sym typeface="+mn-lt"/>
            </a:endParaRPr>
          </a:p>
          <a:p>
            <a:pPr indent="647700" algn="just">
              <a:lnSpc>
                <a:spcPct val="130000"/>
              </a:lnSpc>
              <a:defRPr/>
            </a:pPr>
            <a:r>
              <a:rPr lang="en-US" altLang="zh-CN" sz="2200" b="1" dirty="0">
                <a:solidFill>
                  <a:srgbClr val="FF0000"/>
                </a:solidFill>
                <a:latin typeface="仿宋" panose="02010609060101010101" charset="-122"/>
                <a:ea typeface="仿宋" panose="02010609060101010101" charset="-122"/>
                <a:cs typeface="仿宋" panose="02010609060101010101" charset="-122"/>
                <a:sym typeface="+mn-lt"/>
              </a:rPr>
              <a:t>3.</a:t>
            </a:r>
            <a:r>
              <a:rPr lang="zh-CN" altLang="en-US" sz="2200" b="1" dirty="0">
                <a:solidFill>
                  <a:srgbClr val="FF0000"/>
                </a:solidFill>
                <a:latin typeface="仿宋" panose="02010609060101010101" charset="-122"/>
                <a:ea typeface="仿宋" panose="02010609060101010101" charset="-122"/>
                <a:cs typeface="仿宋" panose="02010609060101010101" charset="-122"/>
                <a:sym typeface="+mn-lt"/>
              </a:rPr>
              <a:t>要健全人格的塑造和个人修养。</a:t>
            </a:r>
            <a:r>
              <a:rPr lang="zh-CN" altLang="en-US" sz="2200" b="1" dirty="0">
                <a:solidFill>
                  <a:schemeClr val="tx1"/>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mn-lt"/>
              </a:rPr>
              <a:t>孔子说过：</a:t>
            </a:r>
            <a:r>
              <a:rPr lang="zh-CN" altLang="en-US" sz="2200" b="1" dirty="0">
                <a:solidFill>
                  <a:srgbClr val="FF0000"/>
                </a:solidFill>
                <a:effectLst>
                  <a:outerShdw blurRad="38100" dist="25400" dir="5400000" algn="ctr" rotWithShape="0">
                    <a:srgbClr val="6E747A">
                      <a:alpha val="43000"/>
                    </a:srgbClr>
                  </a:outerShdw>
                </a:effectLst>
                <a:latin typeface="仿宋" panose="02010609060101010101" charset="-122"/>
                <a:ea typeface="仿宋" panose="02010609060101010101" charset="-122"/>
                <a:cs typeface="仿宋" panose="02010609060101010101" charset="-122"/>
                <a:sym typeface="+mn-lt"/>
              </a:rPr>
              <a:t>“为政以德，譬如北辰，居其所而众星共之。”</a:t>
            </a:r>
            <a:r>
              <a:rPr lang="zh-CN" altLang="en-US" sz="2200" b="1" dirty="0">
                <a:latin typeface="仿宋" panose="02010609060101010101" charset="-122"/>
                <a:ea typeface="仿宋" panose="02010609060101010101" charset="-122"/>
                <a:cs typeface="仿宋" panose="02010609060101010101" charset="-122"/>
                <a:sym typeface="+mn-lt"/>
              </a:rPr>
              <a:t>各级管理干部，承担着执行、管理和教育的重任，要坚持立德树人，首先要学会做人；要做好管理</a:t>
            </a:r>
            <a:r>
              <a:rPr lang="zh-CN" altLang="en-US" sz="2200" b="1" dirty="0" smtClean="0">
                <a:latin typeface="仿宋" panose="02010609060101010101" charset="-122"/>
                <a:ea typeface="仿宋" panose="02010609060101010101" charset="-122"/>
                <a:cs typeface="仿宋" panose="02010609060101010101" charset="-122"/>
                <a:sym typeface="+mn-lt"/>
              </a:rPr>
              <a:t>，首先要</a:t>
            </a:r>
            <a:r>
              <a:rPr lang="zh-CN" altLang="en-US" sz="2200" b="1" dirty="0">
                <a:latin typeface="仿宋" panose="02010609060101010101" charset="-122"/>
                <a:ea typeface="仿宋" panose="02010609060101010101" charset="-122"/>
                <a:cs typeface="仿宋" panose="02010609060101010101" charset="-122"/>
                <a:sym typeface="+mn-lt"/>
              </a:rPr>
              <a:t>学会服务他人。只有树立正确的世界观</a:t>
            </a:r>
            <a:r>
              <a:rPr lang="zh-CN" altLang="en-US" sz="2200" b="1" dirty="0" smtClean="0">
                <a:latin typeface="仿宋" panose="02010609060101010101" charset="-122"/>
                <a:ea typeface="仿宋" panose="02010609060101010101" charset="-122"/>
                <a:cs typeface="仿宋" panose="02010609060101010101" charset="-122"/>
                <a:sym typeface="+mn-lt"/>
              </a:rPr>
              <a:t>、权力</a:t>
            </a:r>
            <a:r>
              <a:rPr lang="zh-CN" altLang="en-US" sz="2200" b="1" dirty="0">
                <a:latin typeface="仿宋" panose="02010609060101010101" charset="-122"/>
                <a:ea typeface="仿宋" panose="02010609060101010101" charset="-122"/>
                <a:cs typeface="仿宋" panose="02010609060101010101" charset="-122"/>
                <a:sym typeface="+mn-lt"/>
              </a:rPr>
              <a:t>观</a:t>
            </a:r>
            <a:r>
              <a:rPr lang="zh-CN" altLang="en-US" sz="2200" b="1" dirty="0" smtClean="0">
                <a:latin typeface="仿宋" panose="02010609060101010101" charset="-122"/>
                <a:ea typeface="仿宋" panose="02010609060101010101" charset="-122"/>
                <a:cs typeface="仿宋" panose="02010609060101010101" charset="-122"/>
                <a:sym typeface="+mn-lt"/>
              </a:rPr>
              <a:t>、利益</a:t>
            </a:r>
            <a:r>
              <a:rPr lang="zh-CN" altLang="en-US" sz="2200" b="1" dirty="0">
                <a:latin typeface="仿宋" panose="02010609060101010101" charset="-122"/>
                <a:ea typeface="仿宋" panose="02010609060101010101" charset="-122"/>
                <a:cs typeface="仿宋" panose="02010609060101010101" charset="-122"/>
                <a:sym typeface="+mn-lt"/>
              </a:rPr>
              <a:t>观</a:t>
            </a:r>
            <a:r>
              <a:rPr lang="zh-CN" altLang="en-US" sz="2200" b="1" dirty="0" smtClean="0">
                <a:latin typeface="仿宋" panose="02010609060101010101" charset="-122"/>
                <a:ea typeface="仿宋" panose="02010609060101010101" charset="-122"/>
                <a:cs typeface="仿宋" panose="02010609060101010101" charset="-122"/>
                <a:sym typeface="+mn-lt"/>
              </a:rPr>
              <a:t>，注重</a:t>
            </a:r>
            <a:r>
              <a:rPr lang="zh-CN" altLang="en-US" sz="2200" b="1" dirty="0">
                <a:latin typeface="仿宋" panose="02010609060101010101" charset="-122"/>
                <a:ea typeface="仿宋" panose="02010609060101010101" charset="-122"/>
                <a:cs typeface="仿宋" panose="02010609060101010101" charset="-122"/>
                <a:sym typeface="+mn-lt"/>
              </a:rPr>
              <a:t>“德”</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的修养，做到学</a:t>
            </a:r>
            <a:r>
              <a:rPr lang="zh-CN" altLang="en-US" sz="2200" b="1" dirty="0" smtClean="0">
                <a:latin typeface="仿宋" panose="02010609060101010101" charset="-122"/>
                <a:ea typeface="仿宋" panose="02010609060101010101" charset="-122"/>
                <a:cs typeface="仿宋" panose="02010609060101010101" charset="-122"/>
                <a:sym typeface="+mn-lt"/>
              </a:rPr>
              <a:t>为人</a:t>
            </a:r>
            <a:r>
              <a:rPr lang="zh-CN" altLang="en-US" sz="2200" b="1" dirty="0">
                <a:latin typeface="仿宋" panose="02010609060101010101" charset="-122"/>
                <a:ea typeface="仿宋" panose="02010609060101010101" charset="-122"/>
                <a:cs typeface="仿宋" panose="02010609060101010101" charset="-122"/>
                <a:sym typeface="+mn-lt"/>
              </a:rPr>
              <a:t>师</a:t>
            </a:r>
            <a:r>
              <a:rPr lang="zh-CN" altLang="en-US" sz="2200" b="1" dirty="0" smtClean="0">
                <a:latin typeface="仿宋" panose="02010609060101010101" charset="-122"/>
                <a:ea typeface="仿宋" panose="02010609060101010101" charset="-122"/>
                <a:cs typeface="仿宋" panose="02010609060101010101" charset="-122"/>
                <a:sym typeface="+mn-lt"/>
              </a:rPr>
              <a:t>、行为人范，才能既</a:t>
            </a:r>
            <a:r>
              <a:rPr lang="zh-CN" altLang="en-US" sz="2200" b="1" dirty="0">
                <a:latin typeface="仿宋" panose="02010609060101010101" charset="-122"/>
                <a:ea typeface="仿宋" panose="02010609060101010101" charset="-122"/>
                <a:cs typeface="仿宋" panose="02010609060101010101" charset="-122"/>
                <a:sym typeface="+mn-lt"/>
              </a:rPr>
              <a:t>具有强大</a:t>
            </a:r>
            <a:endParaRPr lang="zh-CN" altLang="en-US" sz="22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200" b="1" dirty="0">
                <a:latin typeface="仿宋" panose="02010609060101010101" charset="-122"/>
                <a:ea typeface="仿宋" panose="02010609060101010101" charset="-122"/>
                <a:cs typeface="仿宋" panose="02010609060101010101" charset="-122"/>
                <a:sym typeface="+mn-lt"/>
              </a:rPr>
              <a:t>的感召力</a:t>
            </a:r>
            <a:r>
              <a:rPr lang="zh-CN" altLang="en-US" sz="2200" b="1" dirty="0" smtClean="0">
                <a:latin typeface="仿宋" panose="02010609060101010101" charset="-122"/>
                <a:ea typeface="仿宋" panose="02010609060101010101" charset="-122"/>
                <a:cs typeface="仿宋" panose="02010609060101010101" charset="-122"/>
                <a:sym typeface="+mn-lt"/>
              </a:rPr>
              <a:t>和影响力</a:t>
            </a:r>
            <a:r>
              <a:rPr lang="zh-CN" altLang="en-US" sz="2200" b="1" dirty="0">
                <a:latin typeface="仿宋" panose="02010609060101010101" charset="-122"/>
                <a:ea typeface="仿宋" panose="02010609060101010101" charset="-122"/>
                <a:cs typeface="仿宋" panose="02010609060101010101" charset="-122"/>
                <a:sym typeface="+mn-lt"/>
              </a:rPr>
              <a:t>，又</a:t>
            </a:r>
            <a:r>
              <a:rPr lang="zh-CN" altLang="en-US" sz="2200" b="1" dirty="0" smtClean="0">
                <a:latin typeface="仿宋" panose="02010609060101010101" charset="-122"/>
                <a:ea typeface="仿宋" panose="02010609060101010101" charset="-122"/>
                <a:cs typeface="仿宋" panose="02010609060101010101" charset="-122"/>
                <a:sym typeface="+mn-lt"/>
              </a:rPr>
              <a:t>具有令人折服</a:t>
            </a:r>
            <a:r>
              <a:rPr lang="zh-CN" altLang="en-US" sz="2200" b="1" dirty="0">
                <a:latin typeface="仿宋" panose="02010609060101010101" charset="-122"/>
                <a:ea typeface="仿宋" panose="02010609060101010101" charset="-122"/>
                <a:cs typeface="仿宋" panose="02010609060101010101" charset="-122"/>
                <a:sym typeface="+mn-lt"/>
              </a:rPr>
              <a:t>的</a:t>
            </a:r>
            <a:r>
              <a:rPr lang="zh-CN" altLang="en-US" sz="2200" b="1" dirty="0" smtClean="0">
                <a:latin typeface="仿宋" panose="02010609060101010101" charset="-122"/>
                <a:ea typeface="仿宋" panose="02010609060101010101" charset="-122"/>
                <a:cs typeface="仿宋" panose="02010609060101010101" charset="-122"/>
                <a:sym typeface="+mn-lt"/>
              </a:rPr>
              <a:t>人格</a:t>
            </a:r>
            <a:r>
              <a:rPr lang="zh-CN" altLang="en-US" sz="2200" b="1" dirty="0">
                <a:latin typeface="仿宋" panose="02010609060101010101" charset="-122"/>
                <a:ea typeface="仿宋" panose="02010609060101010101" charset="-122"/>
                <a:cs typeface="仿宋" panose="02010609060101010101" charset="-122"/>
                <a:sym typeface="+mn-lt"/>
              </a:rPr>
              <a:t>魅力。</a:t>
            </a:r>
            <a:endParaRPr lang="zh-CN" altLang="en-US" sz="22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32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第七，要有敬畏之心，做遵章守纪的表率。</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4" name="图片 3"/>
          <p:cNvPicPr>
            <a:picLocks noChangeAspect="1"/>
          </p:cNvPicPr>
          <p:nvPr/>
        </p:nvPicPr>
        <p:blipFill>
          <a:blip r:embed="rId1"/>
          <a:stretch>
            <a:fillRect/>
          </a:stretch>
        </p:blipFill>
        <p:spPr>
          <a:xfrm>
            <a:off x="8476615" y="4877435"/>
            <a:ext cx="2124710" cy="1438910"/>
          </a:xfrm>
          <a:prstGeom prst="can">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2"/>
          <p:cNvSpPr/>
          <p:nvPr/>
        </p:nvSpPr>
        <p:spPr>
          <a:xfrm>
            <a:off x="1055370" y="1194435"/>
            <a:ext cx="9792970" cy="473583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2" name="TextBox 3"/>
          <p:cNvSpPr txBox="1"/>
          <p:nvPr/>
        </p:nvSpPr>
        <p:spPr>
          <a:xfrm>
            <a:off x="955675" y="339725"/>
            <a:ext cx="10032365" cy="491490"/>
          </a:xfrm>
          <a:prstGeom prst="rect">
            <a:avLst/>
          </a:prstGeom>
          <a:noFill/>
        </p:spPr>
        <p:txBody>
          <a:bodyPr wrap="square">
            <a:spAutoFit/>
          </a:bodyPr>
          <a:lstStyle/>
          <a:p>
            <a:pPr>
              <a:defRPr/>
            </a:pPr>
            <a:r>
              <a:rPr lang="en-US" altLang="zh-CN" sz="3800" b="1" baseline="-25000" dirty="0">
                <a:solidFill>
                  <a:srgbClr val="984807"/>
                </a:solidFill>
                <a:latin typeface="黑体" panose="02010609060101010101" pitchFamily="49" charset="-122"/>
                <a:ea typeface="黑体" panose="02010609060101010101" pitchFamily="49" charset="-122"/>
                <a:cs typeface="+mn-ea"/>
                <a:sym typeface="+mn-lt"/>
              </a:rPr>
              <a:t>  </a:t>
            </a:r>
            <a:r>
              <a:rPr lang="zh-CN" altLang="en-US" sz="4000" b="1" baseline="-25000" dirty="0">
                <a:solidFill>
                  <a:srgbClr val="984807"/>
                </a:solidFill>
                <a:latin typeface="黑体" panose="02010609060101010101" pitchFamily="49" charset="-122"/>
                <a:ea typeface="黑体" panose="02010609060101010101" pitchFamily="49" charset="-122"/>
                <a:cs typeface="+mn-ea"/>
                <a:sym typeface="+mn-lt"/>
              </a:rPr>
              <a:t>一、加强学校管理干部队伍建设的必要性</a:t>
            </a:r>
            <a:endParaRPr lang="zh-CN" altLang="en-US" sz="4000" b="1" baseline="-25000" dirty="0">
              <a:solidFill>
                <a:srgbClr val="984807"/>
              </a:solidFill>
              <a:latin typeface="黑体" panose="02010609060101010101" pitchFamily="49" charset="-122"/>
              <a:ea typeface="黑体" panose="02010609060101010101" pitchFamily="49" charset="-122"/>
              <a:cs typeface="+mn-ea"/>
              <a:sym typeface="+mn-lt"/>
            </a:endParaRPr>
          </a:p>
        </p:txBody>
      </p:sp>
      <p:sp>
        <p:nvSpPr>
          <p:cNvPr id="15" name="矩形 48"/>
          <p:cNvSpPr>
            <a:spLocks noChangeArrowheads="1"/>
          </p:cNvSpPr>
          <p:nvPr/>
        </p:nvSpPr>
        <p:spPr bwMode="auto">
          <a:xfrm>
            <a:off x="3143885" y="1340485"/>
            <a:ext cx="7263765" cy="4490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57200" algn="just" fontAlgn="auto">
              <a:lnSpc>
                <a:spcPct val="120000"/>
              </a:lnSpc>
              <a:spcBef>
                <a:spcPts val="600"/>
              </a:spcBef>
              <a:spcAft>
                <a:spcPts val="0"/>
              </a:spcAft>
              <a:buClr>
                <a:srgbClr val="FF0000"/>
              </a:buClr>
              <a:buFont typeface="Wingdings" panose="05000000000000000000" pitchFamily="2" charset="2"/>
              <a:buChar char="l"/>
            </a:pPr>
            <a:r>
              <a:rPr lang="zh-CN" altLang="en-US" sz="2300" b="1" dirty="0">
                <a:latin typeface="仿宋" panose="02010609060101010101" charset="-122"/>
                <a:ea typeface="仿宋" panose="02010609060101010101" charset="-122"/>
                <a:cs typeface="仿宋" panose="02010609060101010101" charset="-122"/>
                <a:sym typeface="+mn-lt"/>
              </a:rPr>
              <a:t>很多企业管理专家都认同一个著名的观点</a:t>
            </a:r>
            <a:r>
              <a:rPr lang="en-US" altLang="zh-CN" sz="2300" b="1" dirty="0">
                <a:latin typeface="仿宋" panose="02010609060101010101" charset="-122"/>
                <a:ea typeface="仿宋" panose="02010609060101010101" charset="-122"/>
                <a:cs typeface="仿宋" panose="02010609060101010101" charset="-122"/>
                <a:sym typeface="+mn-lt"/>
              </a:rPr>
              <a:t>——“</a:t>
            </a:r>
            <a:r>
              <a:rPr lang="zh-CN" altLang="en-US" sz="2300" b="1" dirty="0">
                <a:solidFill>
                  <a:srgbClr val="FF0000"/>
                </a:solidFill>
                <a:effectLst>
                  <a:outerShdw blurRad="38100" dist="38100" dir="2700000" algn="tl">
                    <a:srgbClr val="000000">
                      <a:alpha val="43137"/>
                    </a:srgbClr>
                  </a:outerShdw>
                </a:effectLst>
                <a:latin typeface="仿宋" panose="02010609060101010101" charset="-122"/>
                <a:ea typeface="仿宋" panose="02010609060101010101" charset="-122"/>
                <a:cs typeface="仿宋" panose="02010609060101010101" charset="-122"/>
                <a:sym typeface="+mn-lt"/>
              </a:rPr>
              <a:t>赢在中层</a:t>
            </a:r>
            <a:r>
              <a:rPr lang="zh-CN" altLang="en-US" sz="2300" b="1" dirty="0">
                <a:latin typeface="仿宋" panose="02010609060101010101" charset="-122"/>
                <a:ea typeface="仿宋" panose="02010609060101010101" charset="-122"/>
                <a:cs typeface="仿宋" panose="02010609060101010101" charset="-122"/>
                <a:sym typeface="+mn-lt"/>
              </a:rPr>
              <a:t>。”</a:t>
            </a:r>
            <a:endParaRPr lang="zh-CN" altLang="en-US" sz="2300" b="1" dirty="0">
              <a:latin typeface="仿宋" panose="02010609060101010101" charset="-122"/>
              <a:ea typeface="仿宋" panose="02010609060101010101" charset="-122"/>
              <a:cs typeface="仿宋" panose="02010609060101010101" charset="-122"/>
              <a:sym typeface="+mn-lt"/>
            </a:endParaRPr>
          </a:p>
          <a:p>
            <a:pPr marL="457200" indent="-457200" algn="just" fontAlgn="auto">
              <a:lnSpc>
                <a:spcPct val="120000"/>
              </a:lnSpc>
              <a:spcBef>
                <a:spcPts val="600"/>
              </a:spcBef>
              <a:spcAft>
                <a:spcPts val="0"/>
              </a:spcAft>
              <a:buClr>
                <a:srgbClr val="FF0000"/>
              </a:buClr>
              <a:buFont typeface="Wingdings" panose="05000000000000000000" pitchFamily="2" charset="2"/>
              <a:buChar char="l"/>
            </a:pPr>
            <a:r>
              <a:rPr lang="zh-CN" altLang="en-US" sz="2300" b="1" dirty="0">
                <a:latin typeface="仿宋" panose="02010609060101010101" charset="-122"/>
                <a:ea typeface="仿宋" panose="02010609060101010101" charset="-122"/>
                <a:cs typeface="仿宋" panose="02010609060101010101" charset="-122"/>
                <a:sym typeface="+mn-lt"/>
              </a:rPr>
              <a:t>一所学校同样也是如此。学校管理干部，尤其</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是处级、科级干部</a:t>
            </a:r>
            <a:r>
              <a:rPr lang="zh-CN" altLang="en-US" sz="2300" b="1" dirty="0">
                <a:latin typeface="仿宋" panose="02010609060101010101" charset="-122"/>
                <a:ea typeface="仿宋" panose="02010609060101010101" charset="-122"/>
                <a:cs typeface="仿宋" panose="02010609060101010101" charset="-122"/>
                <a:sym typeface="+mn-lt"/>
              </a:rPr>
              <a:t>，</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既是执行者又是领导者，是学校发展的关键</a:t>
            </a:r>
            <a:r>
              <a:rPr lang="zh-CN" altLang="en-US" sz="2300" b="1" dirty="0">
                <a:latin typeface="仿宋" panose="02010609060101010101" charset="-122"/>
                <a:ea typeface="仿宋" panose="02010609060101010101" charset="-122"/>
                <a:cs typeface="仿宋" panose="02010609060101010101" charset="-122"/>
                <a:sym typeface="+mn-lt"/>
              </a:rPr>
              <a:t>。</a:t>
            </a:r>
            <a:endParaRPr lang="en-US" altLang="zh-CN" sz="2300" b="1" dirty="0">
              <a:latin typeface="仿宋" panose="02010609060101010101" charset="-122"/>
              <a:ea typeface="仿宋" panose="02010609060101010101" charset="-122"/>
              <a:cs typeface="仿宋" panose="02010609060101010101" charset="-122"/>
              <a:sym typeface="+mn-lt"/>
            </a:endParaRPr>
          </a:p>
          <a:p>
            <a:pPr marL="457200" indent="-457200" algn="just">
              <a:lnSpc>
                <a:spcPct val="120000"/>
              </a:lnSpc>
              <a:spcBef>
                <a:spcPts val="600"/>
              </a:spcBef>
              <a:spcAft>
                <a:spcPts val="600"/>
              </a:spcAft>
              <a:buClr>
                <a:srgbClr val="FF0000"/>
              </a:buClr>
              <a:buFont typeface="Wingdings" panose="05000000000000000000" pitchFamily="2" charset="2"/>
              <a:buChar char="l"/>
            </a:pPr>
            <a:r>
              <a:rPr lang="zh-CN" altLang="en-US" sz="2300" b="1" dirty="0">
                <a:latin typeface="仿宋" panose="02010609060101010101" charset="-122"/>
                <a:ea typeface="仿宋" panose="02010609060101010101" charset="-122"/>
                <a:cs typeface="仿宋" panose="02010609060101010101" charset="-122"/>
                <a:sym typeface="+mn-lt"/>
              </a:rPr>
              <a:t>假如把高校的高层管理者比作“中枢大脑”，那么处级、科级干部就是连接“头脑”和“四肢”的“</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神经</a:t>
            </a:r>
            <a:r>
              <a:rPr lang="zh-CN" altLang="en-US" sz="2300" b="1" dirty="0">
                <a:latin typeface="仿宋" panose="02010609060101010101" charset="-122"/>
                <a:ea typeface="仿宋" panose="02010609060101010101" charset="-122"/>
                <a:cs typeface="仿宋" panose="02010609060101010101" charset="-122"/>
                <a:sym typeface="+mn-lt"/>
              </a:rPr>
              <a:t>”，处于“上传”和“下达”的</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枢纽</a:t>
            </a:r>
            <a:r>
              <a:rPr lang="zh-CN" altLang="en-US" sz="2300" b="1" dirty="0">
                <a:latin typeface="仿宋" panose="02010609060101010101" charset="-122"/>
                <a:ea typeface="仿宋" panose="02010609060101010101" charset="-122"/>
                <a:cs typeface="仿宋" panose="02010609060101010101" charset="-122"/>
                <a:sym typeface="+mn-lt"/>
              </a:rPr>
              <a:t>位置，是链接决策层和业务层的</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重要桥梁</a:t>
            </a:r>
            <a:r>
              <a:rPr lang="zh-CN" altLang="en-US" sz="2300" b="1" dirty="0">
                <a:latin typeface="仿宋" panose="02010609060101010101" charset="-122"/>
                <a:ea typeface="仿宋" panose="02010609060101010101" charset="-122"/>
                <a:cs typeface="仿宋" panose="02010609060101010101" charset="-122"/>
                <a:sym typeface="+mn-lt"/>
              </a:rPr>
              <a:t>，是落实学校各项工作的</a:t>
            </a:r>
            <a:r>
              <a:rPr lang="zh-CN" altLang="en-US" sz="2300" b="1" dirty="0">
                <a:solidFill>
                  <a:srgbClr val="FF0000"/>
                </a:solidFill>
                <a:latin typeface="仿宋" panose="02010609060101010101" charset="-122"/>
                <a:ea typeface="仿宋" panose="02010609060101010101" charset="-122"/>
                <a:cs typeface="仿宋" panose="02010609060101010101" charset="-122"/>
                <a:sym typeface="+mn-lt"/>
              </a:rPr>
              <a:t>中坚力量</a:t>
            </a:r>
            <a:r>
              <a:rPr lang="zh-CN" altLang="en-US" sz="2300" b="1" dirty="0">
                <a:latin typeface="仿宋" panose="02010609060101010101" charset="-122"/>
                <a:ea typeface="仿宋" panose="02010609060101010101" charset="-122"/>
                <a:cs typeface="仿宋" panose="02010609060101010101" charset="-122"/>
                <a:sym typeface="+mn-lt"/>
              </a:rPr>
              <a:t>。</a:t>
            </a:r>
            <a:endParaRPr lang="zh-CN" altLang="en-US" sz="2300" b="1" dirty="0">
              <a:latin typeface="仿宋" panose="02010609060101010101" charset="-122"/>
              <a:ea typeface="仿宋" panose="02010609060101010101" charset="-122"/>
              <a:cs typeface="仿宋" panose="02010609060101010101" charset="-122"/>
              <a:sym typeface="+mn-lt"/>
            </a:endParaRPr>
          </a:p>
        </p:txBody>
      </p:sp>
      <p:pic>
        <p:nvPicPr>
          <p:cNvPr id="3" name="图片 2"/>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65885" y="2177415"/>
            <a:ext cx="1617345" cy="2667635"/>
          </a:xfrm>
          <a:prstGeom prst="can">
            <a:avLst/>
          </a:prstGeom>
          <a:solidFill>
            <a:srgbClr val="FFFFFF">
              <a:shade val="85000"/>
            </a:srgbClr>
          </a:solidFill>
          <a:ln w="88900" cap="sq">
            <a:solidFill>
              <a:srgbClr val="FFFFFF"/>
            </a:solidFill>
            <a:miter lim="800000"/>
            <a:headEnd/>
            <a:tailEnd/>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linds(horizont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P spid="15" grpId="0"/>
      <p:bldP spid="15" grpId="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055370" y="1849120"/>
            <a:ext cx="9792970" cy="430847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3374390" y="2398395"/>
            <a:ext cx="5584825" cy="2968625"/>
          </a:xfrm>
          <a:prstGeom prst="rect">
            <a:avLst/>
          </a:prstGeom>
          <a:noFill/>
          <a:ln w="9525">
            <a:noFill/>
            <a:prstDash val="dash"/>
            <a:miter lim="800000"/>
          </a:ln>
        </p:spPr>
        <p:txBody>
          <a:bodyPr wrap="square">
            <a:spAutoFit/>
          </a:bodyPr>
          <a:lstStyle/>
          <a:p>
            <a:pPr indent="647700" algn="just">
              <a:lnSpc>
                <a:spcPct val="130000"/>
              </a:lnSpc>
              <a:defRPr/>
            </a:pPr>
            <a:r>
              <a:rPr lang="en-US" altLang="zh-CN" sz="2400" b="1" dirty="0">
                <a:solidFill>
                  <a:srgbClr val="FF0000"/>
                </a:solidFill>
                <a:latin typeface="仿宋" panose="02010609060101010101" charset="-122"/>
                <a:ea typeface="仿宋" panose="02010609060101010101" charset="-122"/>
                <a:cs typeface="仿宋" panose="02010609060101010101" charset="-122"/>
                <a:sym typeface="+mn-lt"/>
              </a:rPr>
              <a:t>4.</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要以身作则，遵章守纪。</a:t>
            </a:r>
            <a:r>
              <a:rPr lang="zh-CN" altLang="en-US" sz="2400" b="1" dirty="0">
                <a:latin typeface="仿宋" panose="02010609060101010101" charset="-122"/>
                <a:ea typeface="仿宋" panose="02010609060101010101" charset="-122"/>
                <a:cs typeface="仿宋" panose="02010609060101010101" charset="-122"/>
                <a:sym typeface="+mn-lt"/>
              </a:rPr>
              <a:t>大力弘扬</a:t>
            </a:r>
            <a:r>
              <a:rPr lang="zh-CN" altLang="en-US" sz="2400" b="1" dirty="0">
                <a:solidFill>
                  <a:schemeClr val="tx1"/>
                </a:solidFill>
                <a:latin typeface="仿宋" panose="02010609060101010101" charset="-122"/>
                <a:ea typeface="仿宋" panose="02010609060101010101" charset="-122"/>
                <a:cs typeface="仿宋" panose="02010609060101010101" charset="-122"/>
                <a:sym typeface="+mn-lt"/>
              </a:rPr>
              <a:t>“从严治学、从严治教、从严治校”</a:t>
            </a:r>
            <a:r>
              <a:rPr lang="zh-CN" altLang="en-US" sz="2400" b="1" dirty="0">
                <a:latin typeface="仿宋" panose="02010609060101010101" charset="-122"/>
                <a:ea typeface="仿宋" panose="02010609060101010101" charset="-122"/>
                <a:cs typeface="仿宋" panose="02010609060101010101" charset="-122"/>
                <a:sym typeface="+mn-lt"/>
              </a:rPr>
              <a:t>的校风，自觉遵守</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党纪国法</a:t>
            </a:r>
            <a:r>
              <a:rPr lang="zh-CN" altLang="en-US" sz="2400" b="1" dirty="0">
                <a:latin typeface="仿宋" panose="02010609060101010101" charset="-122"/>
                <a:ea typeface="仿宋" panose="02010609060101010101" charset="-122"/>
                <a:cs typeface="仿宋" panose="02010609060101010101" charset="-122"/>
                <a:sym typeface="+mn-lt"/>
              </a:rPr>
              <a:t>和学校的各项规章制度，做到自重、自省、自警、自励，慎用手中的权力，不谋私利，干干净净办事</a:t>
            </a:r>
            <a:r>
              <a:rPr lang="zh-CN" altLang="en-US" sz="2400" b="1" dirty="0" smtClean="0">
                <a:latin typeface="仿宋" panose="02010609060101010101" charset="-122"/>
                <a:ea typeface="仿宋" panose="02010609060101010101" charset="-122"/>
                <a:cs typeface="仿宋" panose="02010609060101010101" charset="-122"/>
                <a:sym typeface="+mn-lt"/>
              </a:rPr>
              <a:t>，清清白白</a:t>
            </a:r>
            <a:r>
              <a:rPr lang="zh-CN" altLang="en-US" sz="2400" b="1" dirty="0">
                <a:latin typeface="仿宋" panose="02010609060101010101" charset="-122"/>
                <a:ea typeface="仿宋" panose="02010609060101010101" charset="-122"/>
                <a:cs typeface="仿宋" panose="02010609060101010101" charset="-122"/>
                <a:sym typeface="+mn-lt"/>
              </a:rPr>
              <a:t>做人。</a:t>
            </a:r>
            <a:endParaRPr lang="zh-CN" altLang="en-US" sz="2400" b="1" dirty="0">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559560" y="1042670"/>
            <a:ext cx="7025005" cy="650875"/>
          </a:xfrm>
          <a:prstGeom prst="rect">
            <a:avLst/>
          </a:prstGeom>
        </p:spPr>
        <p:txBody>
          <a:bodyPr wrap="square">
            <a:spAutoFit/>
          </a:bodyPr>
          <a:lstStyle/>
          <a:p>
            <a:pPr>
              <a:lnSpc>
                <a:spcPct val="130000"/>
              </a:lnSpc>
              <a:defRPr/>
            </a:pPr>
            <a:r>
              <a:rPr lang="en-US" altLang="zh-CN" sz="2400" b="1" dirty="0">
                <a:solidFill>
                  <a:srgbClr val="FF0000"/>
                </a:solidFill>
                <a:latin typeface="宋体" panose="02010600030101010101" pitchFamily="2" charset="-122"/>
                <a:ea typeface="宋体" panose="02010600030101010101" pitchFamily="2" charset="-122"/>
                <a:cs typeface="+mn-ea"/>
                <a:sym typeface="+mn-lt"/>
              </a:rPr>
              <a:t> </a:t>
            </a:r>
            <a:r>
              <a:rPr lang="zh-CN" altLang="en-US" sz="2800" b="1" dirty="0">
                <a:solidFill>
                  <a:srgbClr val="FF0000"/>
                </a:solidFill>
                <a:latin typeface="楷体" panose="02010609060101010101" charset="-122"/>
                <a:ea typeface="楷体" panose="02010609060101010101" charset="-122"/>
                <a:cs typeface="+mn-ea"/>
                <a:sym typeface="+mn-lt"/>
              </a:rPr>
              <a:t>第七，要有敬畏之心，做遵章守纪的表率。</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8" name="图片 7"/>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18964" y="2398271"/>
            <a:ext cx="1825625" cy="2234565"/>
          </a:xfrm>
          <a:prstGeom prst="hexagon">
            <a:avLst/>
          </a:prstGeom>
        </p:spPr>
      </p:pic>
      <p:pic>
        <p:nvPicPr>
          <p:cNvPr id="4" name="图片 3"/>
          <p:cNvPicPr>
            <a:picLocks noChangeAspect="1"/>
          </p:cNvPicPr>
          <p:nvPr/>
        </p:nvPicPr>
        <p:blipFill>
          <a:blip r:embed="rId2"/>
          <a:stretch>
            <a:fillRect/>
          </a:stretch>
        </p:blipFill>
        <p:spPr>
          <a:xfrm>
            <a:off x="9056370" y="3510280"/>
            <a:ext cx="1622425" cy="2019935"/>
          </a:xfrm>
          <a:prstGeom prst="can">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457325" y="1978660"/>
            <a:ext cx="9277985" cy="403479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958018" y="2046605"/>
            <a:ext cx="6170930" cy="3448685"/>
          </a:xfrm>
          <a:prstGeom prst="rect">
            <a:avLst/>
          </a:prstGeom>
          <a:noFill/>
          <a:ln w="9525">
            <a:noFill/>
            <a:prstDash val="dash"/>
            <a:miter lim="800000"/>
          </a:ln>
        </p:spPr>
        <p:txBody>
          <a:bodyPr wrap="square">
            <a:spAutoFit/>
          </a:bodyPr>
          <a:lstStyle/>
          <a:p>
            <a:pPr indent="0" algn="just" fontAlgn="auto">
              <a:lnSpc>
                <a:spcPct val="130000"/>
              </a:lnSpc>
              <a:defRPr/>
            </a:pPr>
            <a:r>
              <a:rPr lang="en-US" altLang="zh-CN" sz="2400" b="1" dirty="0">
                <a:solidFill>
                  <a:srgbClr val="FF0000"/>
                </a:solidFill>
                <a:latin typeface="宋体" panose="02010600030101010101" pitchFamily="2" charset="-122"/>
                <a:ea typeface="宋体" panose="02010600030101010101" pitchFamily="2" charset="-122"/>
                <a:cs typeface="+mn-ea"/>
                <a:sym typeface="+mn-lt"/>
              </a:rPr>
              <a:t>    </a:t>
            </a:r>
            <a:r>
              <a:rPr lang="en-US" altLang="zh-CN" sz="2400" b="1" dirty="0">
                <a:solidFill>
                  <a:srgbClr val="FF0000"/>
                </a:solidFill>
                <a:latin typeface="仿宋" panose="02010609060101010101" charset="-122"/>
                <a:ea typeface="仿宋" panose="02010609060101010101" charset="-122"/>
                <a:cs typeface="仿宋" panose="02010609060101010101" charset="-122"/>
                <a:sym typeface="+mn-lt"/>
              </a:rPr>
              <a:t>5.</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要保持艰苦奋斗的生活作风。</a:t>
            </a:r>
            <a:r>
              <a:rPr lang="zh-CN" altLang="en-US" sz="2400" b="1" dirty="0">
                <a:latin typeface="仿宋" panose="02010609060101010101" charset="-122"/>
                <a:ea typeface="仿宋" panose="02010609060101010101" charset="-122"/>
                <a:cs typeface="仿宋" panose="02010609060101010101" charset="-122"/>
                <a:sym typeface="+mn-lt"/>
              </a:rPr>
              <a:t>要始终立足学校工作实际，保持谦虚谨慎、不骄不躁的生活作风和艰苦奋斗的优良传统，遵循勤俭办学、艰苦创业的原则，坚决反对铺张浪费，节约水电。</a:t>
            </a:r>
            <a:endParaRPr lang="zh-CN" altLang="en-US" sz="2400" b="1" dirty="0">
              <a:latin typeface="仿宋" panose="02010609060101010101" charset="-122"/>
              <a:ea typeface="仿宋" panose="02010609060101010101" charset="-122"/>
              <a:cs typeface="仿宋" panose="02010609060101010101" charset="-122"/>
              <a:sym typeface="+mn-lt"/>
            </a:endParaRPr>
          </a:p>
          <a:p>
            <a:pPr indent="0" algn="just" fontAlgn="auto">
              <a:lnSpc>
                <a:spcPct val="130000"/>
              </a:lnSpc>
              <a:defRPr/>
            </a:pPr>
            <a:r>
              <a:rPr lang="zh-CN" altLang="en-US" sz="2400" b="1" dirty="0">
                <a:latin typeface="仿宋" panose="02010609060101010101" charset="-122"/>
                <a:ea typeface="仿宋" panose="02010609060101010101" charset="-122"/>
                <a:cs typeface="仿宋" panose="02010609060101010101" charset="-122"/>
                <a:sym typeface="+mn-lt"/>
              </a:rPr>
              <a:t>    讲操守、重品行，保持高尚的精神追求，</a:t>
            </a:r>
            <a:r>
              <a:rPr lang="zh-CN" altLang="en-US" sz="2400" b="1" dirty="0">
                <a:solidFill>
                  <a:srgbClr val="0070C0"/>
                </a:solidFill>
                <a:latin typeface="仿宋" panose="02010609060101010101" charset="-122"/>
                <a:ea typeface="仿宋" panose="02010609060101010101" charset="-122"/>
                <a:cs typeface="仿宋" panose="02010609060101010101" charset="-122"/>
                <a:sym typeface="+mn-lt"/>
              </a:rPr>
              <a:t>注重塑造良好的个人形象。</a:t>
            </a:r>
            <a:endParaRPr lang="zh-CN" altLang="en-US" sz="2400" b="1" dirty="0">
              <a:solidFill>
                <a:srgbClr val="0070C0"/>
              </a:solidFill>
              <a:latin typeface="仿宋" panose="02010609060101010101" charset="-122"/>
              <a:ea typeface="仿宋" panose="02010609060101010101" charset="-122"/>
              <a:cs typeface="仿宋" panose="02010609060101010101" charset="-122"/>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8505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第七，要有敬畏之心，做遵章守纪的表率。</a:t>
            </a:r>
            <a:endParaRPr lang="zh-CN" altLang="en-US" sz="2800" b="1" dirty="0">
              <a:solidFill>
                <a:srgbClr val="FF0000"/>
              </a:solidFill>
              <a:latin typeface="楷体" panose="02010609060101010101" charset="-122"/>
              <a:ea typeface="楷体" panose="02010609060101010101" charset="-122"/>
              <a:cs typeface="+mn-ea"/>
              <a:sym typeface="+mn-lt"/>
            </a:endParaRPr>
          </a:p>
        </p:txBody>
      </p:sp>
      <p:pic>
        <p:nvPicPr>
          <p:cNvPr id="8" name="图片 7"/>
          <p:cNvPicPr>
            <a:picLocks noChangeAspect="1"/>
          </p:cNvPicPr>
          <p:nvPr/>
        </p:nvPicPr>
        <p:blipFill>
          <a:blip r:embed="rId1"/>
          <a:stretch>
            <a:fillRect/>
          </a:stretch>
        </p:blipFill>
        <p:spPr>
          <a:xfrm>
            <a:off x="8778875" y="3091815"/>
            <a:ext cx="1461770" cy="2040255"/>
          </a:xfrm>
          <a:prstGeom prst="bevel">
            <a:avLst/>
          </a:prstGeom>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圆角矩形 2"/>
          <p:cNvSpPr/>
          <p:nvPr/>
        </p:nvSpPr>
        <p:spPr>
          <a:xfrm>
            <a:off x="1210945" y="1833880"/>
            <a:ext cx="9734550" cy="431990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5" name="矩形 3"/>
          <p:cNvSpPr>
            <a:spLocks noChangeArrowheads="1"/>
          </p:cNvSpPr>
          <p:nvPr/>
        </p:nvSpPr>
        <p:spPr bwMode="auto">
          <a:xfrm>
            <a:off x="1566545" y="2013585"/>
            <a:ext cx="9023350" cy="3764280"/>
          </a:xfrm>
          <a:prstGeom prst="rect">
            <a:avLst/>
          </a:prstGeom>
          <a:noFill/>
          <a:ln w="9525">
            <a:noFill/>
            <a:prstDash val="dash"/>
            <a:miter lim="800000"/>
          </a:ln>
        </p:spPr>
        <p:txBody>
          <a:bodyPr wrap="square">
            <a:spAutoFit/>
          </a:bodyPr>
          <a:lstStyle/>
          <a:p>
            <a:pPr indent="647700" algn="just" fontAlgn="auto">
              <a:lnSpc>
                <a:spcPct val="130000"/>
              </a:lnSpc>
              <a:spcBef>
                <a:spcPts val="600"/>
              </a:spcBef>
              <a:defRPr/>
            </a:pPr>
            <a:r>
              <a:rPr lang="zh-CN" altLang="en-US" sz="2200" b="1" dirty="0">
                <a:latin typeface="仿宋" panose="02010609060101010101" charset="-122"/>
                <a:ea typeface="仿宋" panose="02010609060101010101" charset="-122"/>
                <a:cs typeface="+mn-ea"/>
                <a:sym typeface="+mn-lt"/>
              </a:rPr>
              <a:t>有的同志会说，在民办学校，我们没有人事权，不管财不管物，要腐败也没有机会，没必要开展清正廉洁教育。这种观点是错误的。</a:t>
            </a:r>
            <a:endParaRPr lang="zh-CN" altLang="en-US" sz="2200" b="1" dirty="0">
              <a:latin typeface="仿宋" panose="02010609060101010101" charset="-122"/>
              <a:ea typeface="仿宋" panose="02010609060101010101" charset="-122"/>
              <a:cs typeface="+mn-ea"/>
              <a:sym typeface="+mn-lt"/>
            </a:endParaRPr>
          </a:p>
          <a:p>
            <a:pPr indent="647700" algn="just" fontAlgn="auto">
              <a:lnSpc>
                <a:spcPct val="130000"/>
              </a:lnSpc>
              <a:spcBef>
                <a:spcPts val="600"/>
              </a:spcBef>
              <a:defRPr/>
            </a:pPr>
            <a:r>
              <a:rPr lang="zh-CN" altLang="en-US" sz="2200" b="1" dirty="0">
                <a:latin typeface="仿宋" panose="02010609060101010101" charset="-122"/>
                <a:ea typeface="仿宋" panose="02010609060101010101" charset="-122"/>
                <a:cs typeface="+mn-ea"/>
                <a:sym typeface="+mn-lt"/>
              </a:rPr>
              <a:t>首先在思想教育上不能放松，在日常工作中要做到</a:t>
            </a:r>
            <a:r>
              <a:rPr lang="zh-CN" altLang="en-US" sz="2200" b="1" dirty="0">
                <a:solidFill>
                  <a:srgbClr val="FF0000"/>
                </a:solidFill>
                <a:latin typeface="仿宋" panose="02010609060101010101" charset="-122"/>
                <a:ea typeface="仿宋" panose="02010609060101010101" charset="-122"/>
                <a:cs typeface="+mn-ea"/>
                <a:sym typeface="+mn-lt"/>
              </a:rPr>
              <a:t>依法履职，依规尽责</a:t>
            </a:r>
            <a:r>
              <a:rPr lang="zh-CN" altLang="en-US" sz="2200" b="1" dirty="0">
                <a:latin typeface="仿宋" panose="02010609060101010101" charset="-122"/>
                <a:ea typeface="仿宋" panose="02010609060101010101" charset="-122"/>
                <a:cs typeface="+mn-ea"/>
                <a:sym typeface="+mn-lt"/>
              </a:rPr>
              <a:t>，要把手中的权利用来为学校分忧、为师生干事、为民谋利。</a:t>
            </a:r>
            <a:endParaRPr lang="zh-CN" altLang="en-US" sz="2200" b="1" dirty="0">
              <a:latin typeface="仿宋" panose="02010609060101010101" charset="-122"/>
              <a:ea typeface="仿宋" panose="02010609060101010101" charset="-122"/>
              <a:cs typeface="+mn-ea"/>
              <a:sym typeface="+mn-lt"/>
            </a:endParaRPr>
          </a:p>
          <a:p>
            <a:pPr indent="647700" algn="just" fontAlgn="auto">
              <a:lnSpc>
                <a:spcPct val="130000"/>
              </a:lnSpc>
              <a:spcBef>
                <a:spcPts val="600"/>
              </a:spcBef>
              <a:defRPr/>
            </a:pPr>
            <a:r>
              <a:rPr lang="zh-CN" altLang="en-US" sz="2200" b="1" dirty="0">
                <a:latin typeface="仿宋" panose="02010609060101010101" charset="-122"/>
                <a:ea typeface="仿宋" panose="02010609060101010101" charset="-122"/>
                <a:cs typeface="+mn-ea"/>
                <a:sym typeface="+mn-lt"/>
              </a:rPr>
              <a:t>在人事工作上，在学生管理上，在招生工作上，在物资的购置和使用上，在办事公平、公正、公开上等等，都需要严格执行廉政准则和有关规定，慎用手中的权力，主动接受师生员工的监督，防止不正之风的产生。</a:t>
            </a:r>
            <a:endParaRPr lang="zh-CN" altLang="en-US" sz="2200" b="1" dirty="0">
              <a:latin typeface="仿宋" panose="02010609060101010101" charset="-122"/>
              <a:ea typeface="仿宋" panose="02010609060101010101" charset="-122"/>
              <a:cs typeface="+mn-ea"/>
              <a:sym typeface="+mn-lt"/>
            </a:endParaRPr>
          </a:p>
        </p:txBody>
      </p:sp>
      <p:sp>
        <p:nvSpPr>
          <p:cNvPr id="16" name="TextBox 3"/>
          <p:cNvSpPr txBox="1"/>
          <p:nvPr/>
        </p:nvSpPr>
        <p:spPr>
          <a:xfrm>
            <a:off x="1055440" y="332656"/>
            <a:ext cx="9623398"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三、提高学校管理干部素质和能力的几点建议</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grpSp>
        <p:nvGrpSpPr>
          <p:cNvPr id="5" name="组合 4"/>
          <p:cNvGrpSpPr/>
          <p:nvPr/>
        </p:nvGrpSpPr>
        <p:grpSpPr>
          <a:xfrm>
            <a:off x="839416" y="1569603"/>
            <a:ext cx="8766787" cy="123981"/>
            <a:chOff x="1127448" y="1792851"/>
            <a:chExt cx="8766787" cy="123981"/>
          </a:xfrm>
        </p:grpSpPr>
        <p:cxnSp>
          <p:nvCxnSpPr>
            <p:cNvPr id="6" name="直接连接符 5"/>
            <p:cNvCxnSpPr/>
            <p:nvPr/>
          </p:nvCxnSpPr>
          <p:spPr>
            <a:xfrm>
              <a:off x="1127448" y="1916832"/>
              <a:ext cx="8766787" cy="0"/>
            </a:xfrm>
            <a:prstGeom prst="line">
              <a:avLst/>
            </a:prstGeom>
            <a:solidFill>
              <a:schemeClr val="bg1">
                <a:lumMod val="95000"/>
              </a:schemeClr>
            </a:solidFill>
            <a:ln w="50800">
              <a:solidFill>
                <a:srgbClr val="984807"/>
              </a:solid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cxnSp>
        <p:sp>
          <p:nvSpPr>
            <p:cNvPr id="7" name="矩形 6"/>
            <p:cNvSpPr/>
            <p:nvPr/>
          </p:nvSpPr>
          <p:spPr>
            <a:xfrm>
              <a:off x="1127448" y="1792851"/>
              <a:ext cx="720080" cy="123981"/>
            </a:xfrm>
            <a:prstGeom prst="rect">
              <a:avLst/>
            </a:prstGeom>
            <a:solidFill>
              <a:srgbClr val="984807"/>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lnSpc>
                  <a:spcPct val="150000"/>
                </a:lnSpc>
                <a:spcBef>
                  <a:spcPts val="750"/>
                </a:spcBef>
              </a:pPr>
              <a:endParaRPr lang="zh-CN" altLang="en-US" sz="1400">
                <a:solidFill>
                  <a:schemeClr val="tx1">
                    <a:lumMod val="50000"/>
                    <a:lumOff val="50000"/>
                  </a:schemeClr>
                </a:solidFill>
                <a:latin typeface="+mn-ea"/>
                <a:cs typeface="+mn-ea"/>
                <a:sym typeface="+mn-lt"/>
              </a:endParaRPr>
            </a:p>
          </p:txBody>
        </p:sp>
      </p:grpSp>
      <p:sp>
        <p:nvSpPr>
          <p:cNvPr id="2" name="矩形 1"/>
          <p:cNvSpPr/>
          <p:nvPr/>
        </p:nvSpPr>
        <p:spPr>
          <a:xfrm>
            <a:off x="1640608" y="1042404"/>
            <a:ext cx="6715327" cy="650875"/>
          </a:xfrm>
          <a:prstGeom prst="rect">
            <a:avLst/>
          </a:prstGeom>
        </p:spPr>
        <p:txBody>
          <a:bodyPr wrap="square">
            <a:spAutoFit/>
          </a:bodyPr>
          <a:lstStyle/>
          <a:p>
            <a:pPr>
              <a:lnSpc>
                <a:spcPct val="130000"/>
              </a:lnSpc>
              <a:defRPr/>
            </a:pPr>
            <a:r>
              <a:rPr lang="zh-CN" altLang="en-US" sz="2800" b="1" dirty="0">
                <a:solidFill>
                  <a:srgbClr val="FF0000"/>
                </a:solidFill>
                <a:latin typeface="楷体" panose="02010609060101010101" charset="-122"/>
                <a:ea typeface="楷体" panose="02010609060101010101" charset="-122"/>
                <a:cs typeface="+mn-ea"/>
                <a:sym typeface="+mn-lt"/>
              </a:rPr>
              <a:t>第七，要有敬畏之心，做遵章守纪的表率。</a:t>
            </a:r>
            <a:endParaRPr lang="zh-CN" altLang="en-US" sz="2800" b="1" dirty="0">
              <a:solidFill>
                <a:srgbClr val="FF0000"/>
              </a:solidFill>
              <a:latin typeface="楷体" panose="02010609060101010101" charset="-122"/>
              <a:ea typeface="楷体" panose="02010609060101010101" charset="-122"/>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barn(inVertical)">
                                      <p:cBhvr>
                                        <p:cTn id="1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ldLvl="0" animBg="1"/>
      <p:bldP spid="15"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963295" y="1221740"/>
            <a:ext cx="10265410" cy="4876800"/>
            <a:chOff x="1629580" y="2054292"/>
            <a:chExt cx="7399364" cy="1220497"/>
          </a:xfrm>
        </p:grpSpPr>
        <p:sp>
          <p:nvSpPr>
            <p:cNvPr id="11" name="圆角矩形 10"/>
            <p:cNvSpPr/>
            <p:nvPr/>
          </p:nvSpPr>
          <p:spPr>
            <a:xfrm>
              <a:off x="1629580" y="2054292"/>
              <a:ext cx="7399364" cy="1220497"/>
            </a:xfrm>
            <a:prstGeom prst="roundRect">
              <a:avLst/>
            </a:prstGeom>
            <a:solidFill>
              <a:schemeClr val="accent6">
                <a:lumMod val="50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endParaRPr>
            </a:p>
          </p:txBody>
        </p:sp>
        <p:sp>
          <p:nvSpPr>
            <p:cNvPr id="12" name="圆角矩形 11"/>
            <p:cNvSpPr/>
            <p:nvPr/>
          </p:nvSpPr>
          <p:spPr>
            <a:xfrm>
              <a:off x="1867440" y="2125805"/>
              <a:ext cx="6956468" cy="1077311"/>
            </a:xfrm>
            <a:prstGeom prst="roundRect">
              <a:avLst/>
            </a:prstGeom>
            <a:solidFill>
              <a:schemeClr val="bg1">
                <a:lumMod val="95000"/>
              </a:schemeClr>
            </a:solidFill>
            <a:ln w="50800">
              <a:noFill/>
            </a:ln>
            <a:effectLst>
              <a:outerShdw blurRad="127000" dist="63500" dir="2700000" algn="tl" rotWithShape="0">
                <a:schemeClr val="tx1">
                  <a:lumMod val="65000"/>
                  <a:lumOff val="35000"/>
                  <a:alpha val="64000"/>
                </a:schemeClr>
              </a:outerShdw>
            </a:effectLst>
            <a:scene3d>
              <a:camera prst="orthographicFront"/>
              <a:lightRig rig="threePt" dir="t"/>
            </a:scene3d>
            <a:sp3d prstMaterial="softEdge">
              <a:bevelT w="57150" h="1270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defTabSz="685800">
                <a:lnSpc>
                  <a:spcPct val="150000"/>
                </a:lnSpc>
                <a:spcBef>
                  <a:spcPts val="750"/>
                </a:spcBef>
              </a:pPr>
              <a:r>
                <a:rPr lang="zh-CN" altLang="en-US" sz="25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cs typeface="微软雅黑 Light" panose="020B0502040204020203" charset="-122"/>
                </a:rPr>
                <a:t>做事须先做人，做人当以德为基，做事当以勤为先。</a:t>
              </a:r>
              <a:endParaRPr lang="zh-CN" altLang="en-US" sz="25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cs typeface="微软雅黑 Light" panose="020B0502040204020203" charset="-122"/>
              </a:endParaRPr>
            </a:p>
            <a:p>
              <a:pPr lvl="1" defTabSz="685800">
                <a:lnSpc>
                  <a:spcPct val="150000"/>
                </a:lnSpc>
                <a:spcBef>
                  <a:spcPts val="750"/>
                </a:spcBef>
              </a:pPr>
              <a:r>
                <a:rPr lang="zh-CN" altLang="en-US" sz="25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cs typeface="微软雅黑 Light" panose="020B0502040204020203" charset="-122"/>
                </a:rPr>
                <a:t>笃定志向干“大事”，专心致志干“正事”，脚踏实地干“实事”。</a:t>
              </a:r>
              <a:endParaRPr lang="zh-CN" altLang="en-US" sz="25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cs typeface="微软雅黑 Light" panose="020B0502040204020203" charset="-122"/>
              </a:endParaRPr>
            </a:p>
            <a:p>
              <a:pPr lvl="1" defTabSz="685800" fontAlgn="auto">
                <a:lnSpc>
                  <a:spcPts val="2820"/>
                </a:lnSpc>
                <a:spcBef>
                  <a:spcPts val="1800"/>
                </a:spcBef>
              </a:pPr>
              <a:r>
                <a:rPr lang="zh-CN" altLang="en-US" sz="25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cs typeface="微软雅黑 Light" panose="020B0502040204020203" charset="-122"/>
                  <a:sym typeface="+mn-ea"/>
                </a:rPr>
                <a:t>大局意识是事业发展的动力，团队精神是走向成功的保障。</a:t>
              </a:r>
              <a:endParaRPr lang="zh-CN" altLang="en-US" sz="25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cs typeface="微软雅黑 Light" panose="020B0502040204020203" charset="-122"/>
              </a:endParaRPr>
            </a:p>
            <a:p>
              <a:pPr lvl="1" defTabSz="685800">
                <a:lnSpc>
                  <a:spcPct val="150000"/>
                </a:lnSpc>
                <a:spcBef>
                  <a:spcPts val="750"/>
                </a:spcBef>
              </a:pPr>
              <a:r>
                <a:rPr lang="zh-CN" altLang="en-US" sz="25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cs typeface="微软雅黑 Light" panose="020B0502040204020203" charset="-122"/>
                </a:rPr>
                <a:t>不甘落后的拼搏，永无止境的追求。</a:t>
              </a:r>
              <a:endParaRPr lang="zh-CN" altLang="en-US" sz="25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cs typeface="微软雅黑 Light" panose="020B0502040204020203" charset="-122"/>
              </a:endParaRPr>
            </a:p>
            <a:p>
              <a:pPr lvl="1" defTabSz="685800" fontAlgn="auto">
                <a:lnSpc>
                  <a:spcPts val="2820"/>
                </a:lnSpc>
                <a:spcBef>
                  <a:spcPts val="1800"/>
                </a:spcBef>
              </a:pPr>
              <a:r>
                <a:rPr lang="zh-CN" altLang="en-US" sz="25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cs typeface="微软雅黑 Light" panose="020B0502040204020203" charset="-122"/>
                  <a:sym typeface="+mn-ea"/>
                </a:rPr>
                <a:t>工作就是权力，权力就是责任，一分权力，十分责任。</a:t>
              </a:r>
              <a:endParaRPr lang="zh-CN" altLang="en-US" sz="2500" b="1" dirty="0">
                <a:solidFill>
                  <a:schemeClr val="accent1"/>
                </a:solidFill>
                <a:effectLst>
                  <a:outerShdw blurRad="38100" dist="25400" dir="5400000" algn="ctr" rotWithShape="0">
                    <a:srgbClr val="6E747A">
                      <a:alpha val="43000"/>
                    </a:srgbClr>
                  </a:outerShdw>
                </a:effectLst>
                <a:latin typeface="微软雅黑 Light" panose="020B0502040204020203" charset="-122"/>
                <a:ea typeface="微软雅黑 Light" panose="020B0502040204020203" charset="-122"/>
                <a:cs typeface="微软雅黑 Light" panose="020B0502040204020203" charset="-122"/>
                <a:sym typeface="+mn-ea"/>
              </a:endParaRPr>
            </a:p>
          </p:txBody>
        </p:sp>
      </p:grpSp>
      <p:sp>
        <p:nvSpPr>
          <p:cNvPr id="13" name="TextBox 3"/>
          <p:cNvSpPr txBox="1"/>
          <p:nvPr/>
        </p:nvSpPr>
        <p:spPr>
          <a:xfrm>
            <a:off x="1055370" y="332740"/>
            <a:ext cx="2448342" cy="645160"/>
          </a:xfrm>
          <a:prstGeom prst="rect">
            <a:avLst/>
          </a:prstGeom>
          <a:noFill/>
        </p:spPr>
        <p:txBody>
          <a:bodyPr wrap="square">
            <a:spAutoFit/>
          </a:bodyPr>
          <a:lstStyle/>
          <a:p>
            <a:pPr>
              <a:defRPr/>
            </a:pPr>
            <a:r>
              <a:rPr lang="zh-CN" altLang="en-US" sz="36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cs typeface="+mn-ea"/>
                <a:sym typeface="+mn-lt"/>
              </a:rPr>
              <a:t> </a:t>
            </a:r>
            <a:r>
              <a:rPr lang="zh-CN" altLang="en-US" sz="3600" b="1" dirty="0">
                <a:ln w="12700">
                  <a:solidFill>
                    <a:schemeClr val="accent1"/>
                  </a:solidFill>
                  <a:prstDash val="solid"/>
                </a:ln>
                <a:solidFill>
                  <a:srgbClr val="FF0000"/>
                </a:solidFill>
                <a:effectLst>
                  <a:outerShdw dist="38100" dir="2640000" algn="bl" rotWithShape="0">
                    <a:schemeClr val="accent1"/>
                  </a:outerShdw>
                </a:effectLst>
                <a:latin typeface="Microsoft YaHei UI" panose="020B0503020204020204" charset="-122"/>
                <a:ea typeface="Microsoft YaHei UI" panose="020B0503020204020204" charset="-122"/>
                <a:cs typeface="+mn-ea"/>
                <a:sym typeface="+mn-lt"/>
              </a:rPr>
              <a:t>格  言</a:t>
            </a:r>
            <a:endParaRPr lang="zh-CN" altLang="en-US" sz="3600" b="1" dirty="0">
              <a:ln w="12700">
                <a:solidFill>
                  <a:schemeClr val="accent1"/>
                </a:solidFill>
                <a:prstDash val="solid"/>
              </a:ln>
              <a:solidFill>
                <a:srgbClr val="FF0000"/>
              </a:solidFill>
              <a:effectLst>
                <a:outerShdw dist="38100" dir="2640000" algn="bl" rotWithShape="0">
                  <a:schemeClr val="accent1"/>
                </a:outerShdw>
              </a:effectLst>
              <a:latin typeface="Microsoft YaHei UI" panose="020B0503020204020204" charset="-122"/>
              <a:ea typeface="Microsoft YaHei UI" panose="020B0503020204020204" charset="-122"/>
              <a:cs typeface="+mn-ea"/>
              <a:sym typeface="+mn-lt"/>
            </a:endParaRPr>
          </a:p>
        </p:txBody>
      </p:sp>
      <p:sp>
        <p:nvSpPr>
          <p:cNvPr id="16" name="椭圆 15"/>
          <p:cNvSpPr/>
          <p:nvPr/>
        </p:nvSpPr>
        <p:spPr>
          <a:xfrm>
            <a:off x="1222693" y="2394268"/>
            <a:ext cx="180975" cy="182563"/>
          </a:xfrm>
          <a:prstGeom prst="ellipse">
            <a:avLst/>
          </a:prstGeom>
          <a:solidFill>
            <a:srgbClr val="EB7513"/>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3" name="椭圆 2"/>
          <p:cNvSpPr/>
          <p:nvPr/>
        </p:nvSpPr>
        <p:spPr>
          <a:xfrm>
            <a:off x="1222693" y="3034983"/>
            <a:ext cx="180975" cy="182563"/>
          </a:xfrm>
          <a:prstGeom prst="ellipse">
            <a:avLst/>
          </a:prstGeom>
          <a:solidFill>
            <a:srgbClr val="EB7513"/>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4" name="椭圆 3"/>
          <p:cNvSpPr/>
          <p:nvPr/>
        </p:nvSpPr>
        <p:spPr>
          <a:xfrm>
            <a:off x="1222693" y="3679508"/>
            <a:ext cx="180975" cy="182563"/>
          </a:xfrm>
          <a:prstGeom prst="ellipse">
            <a:avLst/>
          </a:prstGeom>
          <a:solidFill>
            <a:srgbClr val="EB7513"/>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5" name="椭圆 4"/>
          <p:cNvSpPr/>
          <p:nvPr/>
        </p:nvSpPr>
        <p:spPr>
          <a:xfrm>
            <a:off x="1222693" y="4218623"/>
            <a:ext cx="180975" cy="182563"/>
          </a:xfrm>
          <a:prstGeom prst="ellipse">
            <a:avLst/>
          </a:prstGeom>
          <a:solidFill>
            <a:srgbClr val="EB7513"/>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
        <p:nvSpPr>
          <p:cNvPr id="6" name="椭圆 5"/>
          <p:cNvSpPr/>
          <p:nvPr/>
        </p:nvSpPr>
        <p:spPr>
          <a:xfrm>
            <a:off x="1222693" y="4986338"/>
            <a:ext cx="180975" cy="182563"/>
          </a:xfrm>
          <a:prstGeom prst="ellipse">
            <a:avLst/>
          </a:prstGeom>
          <a:solidFill>
            <a:srgbClr val="EB7513"/>
          </a:solidFill>
          <a:ln w="12700" cap="flat" cmpd="sng" algn="ctr">
            <a:noFill/>
            <a:prstDash val="solid"/>
            <a:miter lim="800000"/>
          </a:ln>
          <a:effectLst/>
        </p:spPr>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mn-cs"/>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23" presetClass="entr" presetSubtype="16" fill="hold" grpId="0" nodeType="withEffect">
                                  <p:stCondLst>
                                    <p:cond delay="10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childTnLst>
                                </p:cTn>
                              </p:par>
                              <p:par>
                                <p:cTn id="12" presetID="23" presetClass="entr" presetSubtype="16" fill="hold" grpId="0" nodeType="withEffect">
                                  <p:stCondLst>
                                    <p:cond delay="10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childTnLst>
                                </p:cTn>
                              </p:par>
                              <p:par>
                                <p:cTn id="16" presetID="23" presetClass="entr" presetSubtype="16" fill="hold" grpId="0" nodeType="withEffect">
                                  <p:stCondLst>
                                    <p:cond delay="100"/>
                                  </p:stCondLst>
                                  <p:childTnLst>
                                    <p:set>
                                      <p:cBhvr>
                                        <p:cTn id="17" dur="1" fill="hold">
                                          <p:stCondLst>
                                            <p:cond delay="0"/>
                                          </p:stCondLst>
                                        </p:cTn>
                                        <p:tgtEl>
                                          <p:spTgt spid="4"/>
                                        </p:tgtEl>
                                        <p:attrNameLst>
                                          <p:attrName>style.visibility</p:attrName>
                                        </p:attrNameLst>
                                      </p:cBhvr>
                                      <p:to>
                                        <p:strVal val="visible"/>
                                      </p:to>
                                    </p:set>
                                    <p:anim calcmode="lin" valueType="num">
                                      <p:cBhvr>
                                        <p:cTn id="18" dur="500" fill="hold"/>
                                        <p:tgtEl>
                                          <p:spTgt spid="4"/>
                                        </p:tgtEl>
                                        <p:attrNameLst>
                                          <p:attrName>ppt_w</p:attrName>
                                        </p:attrNameLst>
                                      </p:cBhvr>
                                      <p:tavLst>
                                        <p:tav tm="0">
                                          <p:val>
                                            <p:fltVal val="0"/>
                                          </p:val>
                                        </p:tav>
                                        <p:tav tm="100000">
                                          <p:val>
                                            <p:strVal val="#ppt_w"/>
                                          </p:val>
                                        </p:tav>
                                      </p:tavLst>
                                    </p:anim>
                                    <p:anim calcmode="lin" valueType="num">
                                      <p:cBhvr>
                                        <p:cTn id="19" dur="500" fill="hold"/>
                                        <p:tgtEl>
                                          <p:spTgt spid="4"/>
                                        </p:tgtEl>
                                        <p:attrNameLst>
                                          <p:attrName>ppt_h</p:attrName>
                                        </p:attrNameLst>
                                      </p:cBhvr>
                                      <p:tavLst>
                                        <p:tav tm="0">
                                          <p:val>
                                            <p:fltVal val="0"/>
                                          </p:val>
                                        </p:tav>
                                        <p:tav tm="100000">
                                          <p:val>
                                            <p:strVal val="#ppt_h"/>
                                          </p:val>
                                        </p:tav>
                                      </p:tavLst>
                                    </p:anim>
                                  </p:childTnLst>
                                </p:cTn>
                              </p:par>
                              <p:par>
                                <p:cTn id="20" presetID="23" presetClass="entr" presetSubtype="16" fill="hold" grpId="0" nodeType="withEffect">
                                  <p:stCondLst>
                                    <p:cond delay="100"/>
                                  </p:stCondLst>
                                  <p:childTnLst>
                                    <p:set>
                                      <p:cBhvr>
                                        <p:cTn id="21" dur="1" fill="hold">
                                          <p:stCondLst>
                                            <p:cond delay="0"/>
                                          </p:stCondLst>
                                        </p:cTn>
                                        <p:tgtEl>
                                          <p:spTgt spid="5"/>
                                        </p:tgtEl>
                                        <p:attrNameLst>
                                          <p:attrName>style.visibility</p:attrName>
                                        </p:attrNameLst>
                                      </p:cBhvr>
                                      <p:to>
                                        <p:strVal val="visible"/>
                                      </p:to>
                                    </p:set>
                                    <p:anim calcmode="lin" valueType="num">
                                      <p:cBhvr>
                                        <p:cTn id="22" dur="500" fill="hold"/>
                                        <p:tgtEl>
                                          <p:spTgt spid="5"/>
                                        </p:tgtEl>
                                        <p:attrNameLst>
                                          <p:attrName>ppt_w</p:attrName>
                                        </p:attrNameLst>
                                      </p:cBhvr>
                                      <p:tavLst>
                                        <p:tav tm="0">
                                          <p:val>
                                            <p:fltVal val="0"/>
                                          </p:val>
                                        </p:tav>
                                        <p:tav tm="100000">
                                          <p:val>
                                            <p:strVal val="#ppt_w"/>
                                          </p:val>
                                        </p:tav>
                                      </p:tavLst>
                                    </p:anim>
                                    <p:anim calcmode="lin" valueType="num">
                                      <p:cBhvr>
                                        <p:cTn id="23" dur="500" fill="hold"/>
                                        <p:tgtEl>
                                          <p:spTgt spid="5"/>
                                        </p:tgtEl>
                                        <p:attrNameLst>
                                          <p:attrName>ppt_h</p:attrName>
                                        </p:attrNameLst>
                                      </p:cBhvr>
                                      <p:tavLst>
                                        <p:tav tm="0">
                                          <p:val>
                                            <p:fltVal val="0"/>
                                          </p:val>
                                        </p:tav>
                                        <p:tav tm="100000">
                                          <p:val>
                                            <p:strVal val="#ppt_h"/>
                                          </p:val>
                                        </p:tav>
                                      </p:tavLst>
                                    </p:anim>
                                  </p:childTnLst>
                                </p:cTn>
                              </p:par>
                              <p:par>
                                <p:cTn id="24" presetID="23" presetClass="entr" presetSubtype="16" fill="hold" grpId="0" nodeType="withEffect">
                                  <p:stCondLst>
                                    <p:cond delay="100"/>
                                  </p:stCondLst>
                                  <p:childTnLst>
                                    <p:set>
                                      <p:cBhvr>
                                        <p:cTn id="25" dur="1" fill="hold">
                                          <p:stCondLst>
                                            <p:cond delay="0"/>
                                          </p:stCondLst>
                                        </p:cTn>
                                        <p:tgtEl>
                                          <p:spTgt spid="6"/>
                                        </p:tgtEl>
                                        <p:attrNameLst>
                                          <p:attrName>style.visibility</p:attrName>
                                        </p:attrNameLst>
                                      </p:cBhvr>
                                      <p:to>
                                        <p:strVal val="visible"/>
                                      </p:to>
                                    </p:set>
                                    <p:anim calcmode="lin" valueType="num">
                                      <p:cBhvr>
                                        <p:cTn id="26" dur="500" fill="hold"/>
                                        <p:tgtEl>
                                          <p:spTgt spid="6"/>
                                        </p:tgtEl>
                                        <p:attrNameLst>
                                          <p:attrName>ppt_w</p:attrName>
                                        </p:attrNameLst>
                                      </p:cBhvr>
                                      <p:tavLst>
                                        <p:tav tm="0">
                                          <p:val>
                                            <p:fltVal val="0"/>
                                          </p:val>
                                        </p:tav>
                                        <p:tav tm="100000">
                                          <p:val>
                                            <p:strVal val="#ppt_w"/>
                                          </p:val>
                                        </p:tav>
                                      </p:tavLst>
                                    </p:anim>
                                    <p:anim calcmode="lin" valueType="num">
                                      <p:cBhvr>
                                        <p:cTn id="27" dur="500" fill="hold"/>
                                        <p:tgtEl>
                                          <p:spTgt spid="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P spid="3" grpId="0" bldLvl="0" animBg="1"/>
      <p:bldP spid="4" grpId="0" bldLvl="0" animBg="1"/>
      <p:bldP spid="5" grpId="0" bldLvl="0" animBg="1"/>
      <p:bldP spid="6" grpId="0" bldLvl="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p:cNvSpPr/>
          <p:nvPr/>
        </p:nvSpPr>
        <p:spPr>
          <a:xfrm>
            <a:off x="5986780" y="3407410"/>
            <a:ext cx="4542155" cy="692785"/>
          </a:xfrm>
          <a:prstGeom prst="roundRect">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088" tIns="47544" rIns="95088" bIns="47544" anchor="ctr"/>
          <a:lstStyle/>
          <a:p>
            <a:pPr algn="ctr">
              <a:defRPr/>
            </a:pPr>
            <a:endParaRPr lang="zh-CN" altLang="en-US" sz="2400" b="1" dirty="0">
              <a:solidFill>
                <a:srgbClr val="0070C0"/>
              </a:solidFill>
              <a:effectLst>
                <a:outerShdw blurRad="38100" dist="38100" dir="2700000" algn="tl">
                  <a:srgbClr val="000000">
                    <a:alpha val="43137"/>
                  </a:srgbClr>
                </a:outerShdw>
              </a:effectLst>
              <a:cs typeface="+mn-ea"/>
              <a:sym typeface="+mn-lt"/>
            </a:endParaRPr>
          </a:p>
        </p:txBody>
      </p:sp>
      <p:sp>
        <p:nvSpPr>
          <p:cNvPr id="3" name="Oval 53"/>
          <p:cNvSpPr>
            <a:spLocks noChangeArrowheads="1"/>
          </p:cNvSpPr>
          <p:nvPr/>
        </p:nvSpPr>
        <p:spPr bwMode="auto">
          <a:xfrm>
            <a:off x="2433320" y="913765"/>
            <a:ext cx="393065" cy="436245"/>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088" tIns="47544" rIns="95088" bIns="47544" anchor="ctr"/>
          <a:lstStyle/>
          <a:p>
            <a:pPr algn="ctr">
              <a:defRPr/>
            </a:pPr>
            <a:endParaRPr lang="zh-CN" altLang="en-US" sz="2400">
              <a:cs typeface="+mn-ea"/>
              <a:sym typeface="+mn-lt"/>
            </a:endParaRPr>
          </a:p>
        </p:txBody>
      </p:sp>
      <p:grpSp>
        <p:nvGrpSpPr>
          <p:cNvPr id="4" name="Group 91"/>
          <p:cNvGrpSpPr/>
          <p:nvPr/>
        </p:nvGrpSpPr>
        <p:grpSpPr bwMode="auto">
          <a:xfrm rot="180000">
            <a:off x="3872230" y="4076065"/>
            <a:ext cx="478155" cy="680720"/>
            <a:chOff x="936" y="1480"/>
            <a:chExt cx="1589" cy="2238"/>
          </a:xfrm>
        </p:grpSpPr>
        <p:grpSp>
          <p:nvGrpSpPr>
            <p:cNvPr id="5" name="组合 33"/>
            <p:cNvGrpSpPr/>
            <p:nvPr/>
          </p:nvGrpSpPr>
          <p:grpSpPr bwMode="auto">
            <a:xfrm>
              <a:off x="985" y="1584"/>
              <a:ext cx="1441" cy="2134"/>
              <a:chOff x="1754168" y="3653262"/>
              <a:chExt cx="1857599" cy="2754572"/>
            </a:xfrm>
          </p:grpSpPr>
          <p:sp>
            <p:nvSpPr>
              <p:cNvPr id="10" name="椭圆 9"/>
              <p:cNvSpPr/>
              <p:nvPr/>
            </p:nvSpPr>
            <p:spPr>
              <a:xfrm>
                <a:off x="1754168" y="3653262"/>
                <a:ext cx="1857599" cy="1857597"/>
              </a:xfrm>
              <a:prstGeom prst="ellipse">
                <a:avLst/>
              </a:prstGeom>
              <a:solidFill>
                <a:schemeClr val="tx1">
                  <a:lumMod val="50000"/>
                  <a:lumOff val="50000"/>
                </a:schemeClr>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4000" dirty="0">
                  <a:cs typeface="+mn-ea"/>
                  <a:sym typeface="+mn-lt"/>
                </a:endParaRPr>
              </a:p>
            </p:txBody>
          </p:sp>
          <p:sp>
            <p:nvSpPr>
              <p:cNvPr id="11" name="椭圆 10"/>
              <p:cNvSpPr/>
              <p:nvPr/>
            </p:nvSpPr>
            <p:spPr>
              <a:xfrm>
                <a:off x="1911556" y="3810650"/>
                <a:ext cx="1542822" cy="1542820"/>
              </a:xfrm>
              <a:prstGeom prst="ellipse">
                <a:avLst/>
              </a:prstGeom>
              <a:solidFill>
                <a:srgbClr val="0067B4"/>
              </a:solidFill>
              <a:ln w="28575">
                <a:gradFill flip="none" rotWithShape="1">
                  <a:gsLst>
                    <a:gs pos="100000">
                      <a:srgbClr val="FFFFFF"/>
                    </a:gs>
                    <a:gs pos="0">
                      <a:srgbClr val="CECED0"/>
                    </a:gs>
                  </a:gsLst>
                  <a:lin ang="13500000" scaled="1"/>
                  <a:tileRect/>
                </a:gradFill>
              </a:ln>
              <a:effectLst>
                <a:outerShdw blurRad="190500" dist="88900" dir="2700000" algn="tl"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cs typeface="+mn-ea"/>
                  <a:sym typeface="+mn-lt"/>
                </a:endParaRPr>
              </a:p>
            </p:txBody>
          </p:sp>
          <p:sp>
            <p:nvSpPr>
              <p:cNvPr id="12" name="椭圆 11"/>
              <p:cNvSpPr/>
              <p:nvPr/>
            </p:nvSpPr>
            <p:spPr>
              <a:xfrm>
                <a:off x="1890879" y="3789973"/>
                <a:ext cx="1584176" cy="1584174"/>
              </a:xfrm>
              <a:prstGeom prst="ellipse">
                <a:avLst/>
              </a:prstGeom>
              <a:solidFill>
                <a:srgbClr val="984807"/>
              </a:solidFill>
              <a:ln>
                <a:noFill/>
              </a:ln>
              <a:effectLst>
                <a:innerShdw blurRad="88900" dist="635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zh-CN" altLang="en-US" sz="4000" dirty="0">
                  <a:solidFill>
                    <a:srgbClr val="0087CF"/>
                  </a:solidFill>
                  <a:cs typeface="+mn-ea"/>
                  <a:sym typeface="+mn-lt"/>
                </a:endParaRPr>
              </a:p>
            </p:txBody>
          </p:sp>
          <p:sp>
            <p:nvSpPr>
              <p:cNvPr id="13" name="矩形 12"/>
              <p:cNvSpPr/>
              <p:nvPr/>
            </p:nvSpPr>
            <p:spPr>
              <a:xfrm>
                <a:off x="2351191" y="4093185"/>
                <a:ext cx="660486" cy="2314649"/>
              </a:xfrm>
              <a:prstGeom prst="rect">
                <a:avLst/>
              </a:prstGeom>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a:endParaRPr lang="zh-CN" altLang="zh-CN" sz="3600" b="1">
                  <a:solidFill>
                    <a:srgbClr val="CA0098"/>
                  </a:solidFill>
                  <a:latin typeface="+mn-lt"/>
                  <a:ea typeface="+mn-ea"/>
                  <a:cs typeface="+mn-ea"/>
                  <a:sym typeface="+mn-lt"/>
                </a:endParaRPr>
              </a:p>
            </p:txBody>
          </p:sp>
        </p:grpSp>
        <p:grpSp>
          <p:nvGrpSpPr>
            <p:cNvPr id="6" name="组合 4"/>
            <p:cNvGrpSpPr/>
            <p:nvPr/>
          </p:nvGrpSpPr>
          <p:grpSpPr bwMode="auto">
            <a:xfrm>
              <a:off x="936" y="1480"/>
              <a:ext cx="1589" cy="1588"/>
              <a:chOff x="3733576" y="3930057"/>
              <a:chExt cx="1801556" cy="1800152"/>
            </a:xfrm>
          </p:grpSpPr>
          <p:sp>
            <p:nvSpPr>
              <p:cNvPr id="7" name="椭圆 6"/>
              <p:cNvSpPr/>
              <p:nvPr/>
            </p:nvSpPr>
            <p:spPr>
              <a:xfrm>
                <a:off x="4003576" y="4200057"/>
                <a:ext cx="1260000" cy="1260000"/>
              </a:xfrm>
              <a:prstGeom prst="ellipse">
                <a:avLst/>
              </a:prstGeom>
              <a:noFill/>
              <a:ln>
                <a:gradFill flip="none" rotWithShape="1">
                  <a:gsLst>
                    <a:gs pos="100000">
                      <a:schemeClr val="bg1"/>
                    </a:gs>
                    <a:gs pos="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sp>
            <p:nvSpPr>
              <p:cNvPr id="8" name="任意多边形 6"/>
              <p:cNvSpPr/>
              <p:nvPr/>
            </p:nvSpPr>
            <p:spPr>
              <a:xfrm>
                <a:off x="3734710" y="3930057"/>
                <a:ext cx="1800422" cy="1800152"/>
              </a:xfrm>
              <a:custGeom>
                <a:avLst/>
                <a:gdLst>
                  <a:gd name="connsiteX0" fmla="*/ 900000 w 1800000"/>
                  <a:gd name="connsiteY0" fmla="*/ 0 h 1800000"/>
                  <a:gd name="connsiteX1" fmla="*/ 1800000 w 1800000"/>
                  <a:gd name="connsiteY1" fmla="*/ 900000 h 1800000"/>
                  <a:gd name="connsiteX2" fmla="*/ 900000 w 1800000"/>
                  <a:gd name="connsiteY2" fmla="*/ 1800000 h 1800000"/>
                  <a:gd name="connsiteX3" fmla="*/ 0 w 1800000"/>
                  <a:gd name="connsiteY3" fmla="*/ 900000 h 1800000"/>
                  <a:gd name="connsiteX4" fmla="*/ 900000 w 1800000"/>
                  <a:gd name="connsiteY4" fmla="*/ 0 h 1800000"/>
                  <a:gd name="connsiteX5" fmla="*/ 900000 w 1800000"/>
                  <a:gd name="connsiteY5" fmla="*/ 270000 h 1800000"/>
                  <a:gd name="connsiteX6" fmla="*/ 270000 w 1800000"/>
                  <a:gd name="connsiteY6" fmla="*/ 900000 h 1800000"/>
                  <a:gd name="connsiteX7" fmla="*/ 900000 w 1800000"/>
                  <a:gd name="connsiteY7" fmla="*/ 1530000 h 1800000"/>
                  <a:gd name="connsiteX8" fmla="*/ 1530000 w 1800000"/>
                  <a:gd name="connsiteY8" fmla="*/ 900000 h 1800000"/>
                  <a:gd name="connsiteX9" fmla="*/ 900000 w 1800000"/>
                  <a:gd name="connsiteY9" fmla="*/ 270000 h 180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0000" h="1800000">
                    <a:moveTo>
                      <a:pt x="900000" y="0"/>
                    </a:moveTo>
                    <a:cubicBezTo>
                      <a:pt x="1397056" y="0"/>
                      <a:pt x="1800000" y="402944"/>
                      <a:pt x="1800000" y="900000"/>
                    </a:cubicBezTo>
                    <a:cubicBezTo>
                      <a:pt x="1800000" y="1397056"/>
                      <a:pt x="1397056" y="1800000"/>
                      <a:pt x="900000" y="1800000"/>
                    </a:cubicBezTo>
                    <a:cubicBezTo>
                      <a:pt x="402944" y="1800000"/>
                      <a:pt x="0" y="1397056"/>
                      <a:pt x="0" y="900000"/>
                    </a:cubicBezTo>
                    <a:cubicBezTo>
                      <a:pt x="0" y="402944"/>
                      <a:pt x="402944" y="0"/>
                      <a:pt x="900000" y="0"/>
                    </a:cubicBezTo>
                    <a:close/>
                    <a:moveTo>
                      <a:pt x="900000" y="270000"/>
                    </a:moveTo>
                    <a:cubicBezTo>
                      <a:pt x="552061" y="270000"/>
                      <a:pt x="270000" y="552061"/>
                      <a:pt x="270000" y="900000"/>
                    </a:cubicBezTo>
                    <a:cubicBezTo>
                      <a:pt x="270000" y="1247939"/>
                      <a:pt x="552061" y="1530000"/>
                      <a:pt x="900000" y="1530000"/>
                    </a:cubicBezTo>
                    <a:cubicBezTo>
                      <a:pt x="1247939" y="1530000"/>
                      <a:pt x="1530000" y="1247939"/>
                      <a:pt x="1530000" y="900000"/>
                    </a:cubicBezTo>
                    <a:cubicBezTo>
                      <a:pt x="1530000" y="552061"/>
                      <a:pt x="1247939" y="270000"/>
                      <a:pt x="900000" y="270000"/>
                    </a:cubicBezTo>
                    <a:close/>
                  </a:path>
                </a:pathLst>
              </a:custGeom>
              <a:gradFill>
                <a:gsLst>
                  <a:gs pos="0">
                    <a:srgbClr val="F0F0F0"/>
                  </a:gs>
                  <a:gs pos="100000">
                    <a:srgbClr val="DBDBDB"/>
                  </a:gs>
                </a:gsLst>
                <a:lin ang="2700000" scaled="1"/>
              </a:gradFill>
              <a:ln>
                <a:noFill/>
              </a:ln>
              <a:effectLst>
                <a:outerShdw blurRad="889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sp>
            <p:nvSpPr>
              <p:cNvPr id="9" name="椭圆 7"/>
              <p:cNvSpPr/>
              <p:nvPr/>
            </p:nvSpPr>
            <p:spPr>
              <a:xfrm>
                <a:off x="3733576" y="3930057"/>
                <a:ext cx="1800000" cy="1800000"/>
              </a:xfrm>
              <a:prstGeom prst="ellipse">
                <a:avLst/>
              </a:prstGeom>
              <a:noFill/>
              <a:ln>
                <a:gradFill flip="none" rotWithShape="1">
                  <a:gsLst>
                    <a:gs pos="0">
                      <a:schemeClr val="bg1"/>
                    </a:gs>
                    <a:gs pos="100000">
                      <a:schemeClr val="bg1">
                        <a:lumMod val="75000"/>
                      </a:schemeClr>
                    </a:gs>
                  </a:gsLst>
                  <a:lin ang="2700000" scaled="1"/>
                  <a:tileRect/>
                </a:gra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400">
                  <a:solidFill>
                    <a:prstClr val="white"/>
                  </a:solidFill>
                  <a:cs typeface="+mn-ea"/>
                  <a:sym typeface="+mn-lt"/>
                </a:endParaRPr>
              </a:p>
            </p:txBody>
          </p:sp>
        </p:grpSp>
      </p:grpSp>
      <p:sp>
        <p:nvSpPr>
          <p:cNvPr id="14" name="Oval 53"/>
          <p:cNvSpPr>
            <a:spLocks noChangeArrowheads="1"/>
          </p:cNvSpPr>
          <p:nvPr/>
        </p:nvSpPr>
        <p:spPr bwMode="auto">
          <a:xfrm>
            <a:off x="285115" y="2911475"/>
            <a:ext cx="447040" cy="495935"/>
          </a:xfrm>
          <a:prstGeom prst="ellipse">
            <a:avLst/>
          </a:prstGeom>
          <a:gradFill flip="none" rotWithShape="1">
            <a:gsLst>
              <a:gs pos="100000">
                <a:srgbClr val="FFFFFF"/>
              </a:gs>
              <a:gs pos="0">
                <a:srgbClr val="D9DEDF"/>
              </a:gs>
            </a:gsLst>
            <a:lin ang="2700000" scaled="0"/>
            <a:tileRect/>
          </a:gradFill>
          <a:ln w="28575">
            <a:gradFill flip="none" rotWithShape="1">
              <a:gsLst>
                <a:gs pos="0">
                  <a:srgbClr val="FFFFFF"/>
                </a:gs>
                <a:gs pos="100000">
                  <a:srgbClr val="D9D9DA"/>
                </a:gs>
              </a:gsLst>
              <a:lin ang="2700000" scaled="0"/>
              <a:tileRect/>
            </a:gradFill>
          </a:ln>
          <a:effectLst>
            <a:outerShdw blurRad="279400" dist="76200" dir="2700000" sx="101000" sy="101000" algn="tl"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5088" tIns="47544" rIns="95088" bIns="47544" anchor="ctr"/>
          <a:lstStyle/>
          <a:p>
            <a:pPr algn="ctr">
              <a:defRPr/>
            </a:pPr>
            <a:endParaRPr lang="zh-CN" altLang="en-US" sz="2400">
              <a:cs typeface="+mn-ea"/>
              <a:sym typeface="+mn-lt"/>
            </a:endParaRPr>
          </a:p>
        </p:txBody>
      </p:sp>
      <p:grpSp>
        <p:nvGrpSpPr>
          <p:cNvPr id="15" name="组合 14"/>
          <p:cNvGrpSpPr/>
          <p:nvPr/>
        </p:nvGrpSpPr>
        <p:grpSpPr>
          <a:xfrm>
            <a:off x="1259840" y="1515745"/>
            <a:ext cx="2757170" cy="2885440"/>
            <a:chOff x="304800" y="673100"/>
            <a:chExt cx="4000500" cy="4000500"/>
          </a:xfrm>
          <a:effectLst>
            <a:outerShdw blurRad="444500" dist="254000" dir="8100000" algn="tr" rotWithShape="0">
              <a:prstClr val="black">
                <a:alpha val="50000"/>
              </a:prstClr>
            </a:outerShdw>
          </a:effectLst>
        </p:grpSpPr>
        <p:sp>
          <p:nvSpPr>
            <p:cNvPr id="16" name="同心圆 15"/>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cs typeface="+mn-ea"/>
                <a:sym typeface="+mn-lt"/>
              </a:endParaRPr>
            </a:p>
          </p:txBody>
        </p:sp>
        <p:sp>
          <p:nvSpPr>
            <p:cNvPr id="17" name="椭圆 16"/>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grpSp>
        <p:nvGrpSpPr>
          <p:cNvPr id="19" name="组合 18"/>
          <p:cNvGrpSpPr/>
          <p:nvPr/>
        </p:nvGrpSpPr>
        <p:grpSpPr>
          <a:xfrm rot="0">
            <a:off x="2679065" y="4759960"/>
            <a:ext cx="433705" cy="428625"/>
            <a:chOff x="304800" y="673100"/>
            <a:chExt cx="4000500" cy="4000500"/>
          </a:xfrm>
          <a:effectLst>
            <a:outerShdw blurRad="444500" dist="254000" dir="8100000" algn="tr" rotWithShape="0">
              <a:prstClr val="black">
                <a:alpha val="50000"/>
              </a:prstClr>
            </a:outerShdw>
          </a:effectLst>
        </p:grpSpPr>
        <p:sp>
          <p:nvSpPr>
            <p:cNvPr id="21" name="同心圆 20"/>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cs typeface="+mn-ea"/>
                <a:sym typeface="+mn-lt"/>
              </a:endParaRPr>
            </a:p>
          </p:txBody>
        </p:sp>
        <p:sp>
          <p:nvSpPr>
            <p:cNvPr id="22" name="椭圆 21"/>
            <p:cNvSpPr/>
            <p:nvPr/>
          </p:nvSpPr>
          <p:spPr>
            <a:xfrm>
              <a:off x="392113" y="760413"/>
              <a:ext cx="3825874" cy="3825874"/>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sp>
        <p:nvSpPr>
          <p:cNvPr id="23" name="TextBox 68"/>
          <p:cNvSpPr txBox="1"/>
          <p:nvPr/>
        </p:nvSpPr>
        <p:spPr>
          <a:xfrm>
            <a:off x="5525770" y="1350645"/>
            <a:ext cx="5464175" cy="1445260"/>
          </a:xfrm>
          <a:prstGeom prst="rect">
            <a:avLst/>
          </a:prstGeom>
          <a:noFill/>
        </p:spPr>
        <p:txBody>
          <a:bodyPr wrap="square" rtlCol="0">
            <a:spAutoFit/>
          </a:bodyPr>
          <a:lstStyle/>
          <a:p>
            <a:r>
              <a:rPr lang="zh-CN" altLang="en-US" sz="8800" b="1" dirty="0">
                <a:solidFill>
                  <a:srgbClr val="0070C0"/>
                </a:solidFill>
                <a:latin typeface="华文行楷" panose="02010800040101010101" pitchFamily="2" charset="-122"/>
                <a:ea typeface="华文行楷" panose="02010800040101010101" pitchFamily="2" charset="-122"/>
                <a:cs typeface="+mn-ea"/>
                <a:sym typeface="+mn-lt"/>
              </a:rPr>
              <a:t>谢谢各位！</a:t>
            </a:r>
            <a:endParaRPr lang="zh-CN" altLang="en-US" sz="8800" b="1" dirty="0">
              <a:solidFill>
                <a:srgbClr val="0070C0"/>
              </a:solidFill>
              <a:latin typeface="华文行楷" panose="02010800040101010101" pitchFamily="2" charset="-122"/>
              <a:ea typeface="华文行楷" panose="02010800040101010101" pitchFamily="2" charset="-122"/>
              <a:cs typeface="+mn-ea"/>
              <a:sym typeface="+mn-lt"/>
            </a:endParaRPr>
          </a:p>
        </p:txBody>
      </p:sp>
      <p:sp>
        <p:nvSpPr>
          <p:cNvPr id="36" name="Freeform 42"/>
          <p:cNvSpPr>
            <a:spLocks noEditPoints="1"/>
          </p:cNvSpPr>
          <p:nvPr/>
        </p:nvSpPr>
        <p:spPr bwMode="auto">
          <a:xfrm>
            <a:off x="1866140" y="2145205"/>
            <a:ext cx="1527913" cy="1497444"/>
          </a:xfrm>
          <a:custGeom>
            <a:avLst/>
            <a:gdLst>
              <a:gd name="T0" fmla="*/ 25 w 596"/>
              <a:gd name="T1" fmla="*/ 345 h 583"/>
              <a:gd name="T2" fmla="*/ 25 w 596"/>
              <a:gd name="T3" fmla="*/ 62 h 583"/>
              <a:gd name="T4" fmla="*/ 61 w 596"/>
              <a:gd name="T5" fmla="*/ 26 h 583"/>
              <a:gd name="T6" fmla="*/ 534 w 596"/>
              <a:gd name="T7" fmla="*/ 26 h 583"/>
              <a:gd name="T8" fmla="*/ 570 w 596"/>
              <a:gd name="T9" fmla="*/ 62 h 583"/>
              <a:gd name="T10" fmla="*/ 570 w 596"/>
              <a:gd name="T11" fmla="*/ 345 h 583"/>
              <a:gd name="T12" fmla="*/ 534 w 596"/>
              <a:gd name="T13" fmla="*/ 381 h 583"/>
              <a:gd name="T14" fmla="*/ 61 w 596"/>
              <a:gd name="T15" fmla="*/ 381 h 583"/>
              <a:gd name="T16" fmla="*/ 25 w 596"/>
              <a:gd name="T17" fmla="*/ 345 h 583"/>
              <a:gd name="T18" fmla="*/ 534 w 596"/>
              <a:gd name="T19" fmla="*/ 406 h 583"/>
              <a:gd name="T20" fmla="*/ 596 w 596"/>
              <a:gd name="T21" fmla="*/ 345 h 583"/>
              <a:gd name="T22" fmla="*/ 596 w 596"/>
              <a:gd name="T23" fmla="*/ 62 h 583"/>
              <a:gd name="T24" fmla="*/ 534 w 596"/>
              <a:gd name="T25" fmla="*/ 0 h 583"/>
              <a:gd name="T26" fmla="*/ 61 w 596"/>
              <a:gd name="T27" fmla="*/ 0 h 583"/>
              <a:gd name="T28" fmla="*/ 0 w 596"/>
              <a:gd name="T29" fmla="*/ 62 h 583"/>
              <a:gd name="T30" fmla="*/ 0 w 596"/>
              <a:gd name="T31" fmla="*/ 345 h 583"/>
              <a:gd name="T32" fmla="*/ 61 w 596"/>
              <a:gd name="T33" fmla="*/ 406 h 583"/>
              <a:gd name="T34" fmla="*/ 245 w 596"/>
              <a:gd name="T35" fmla="*/ 406 h 583"/>
              <a:gd name="T36" fmla="*/ 245 w 596"/>
              <a:gd name="T37" fmla="*/ 462 h 583"/>
              <a:gd name="T38" fmla="*/ 61 w 596"/>
              <a:gd name="T39" fmla="*/ 462 h 583"/>
              <a:gd name="T40" fmla="*/ 0 w 596"/>
              <a:gd name="T41" fmla="*/ 524 h 583"/>
              <a:gd name="T42" fmla="*/ 0 w 596"/>
              <a:gd name="T43" fmla="*/ 570 h 583"/>
              <a:gd name="T44" fmla="*/ 12 w 596"/>
              <a:gd name="T45" fmla="*/ 583 h 583"/>
              <a:gd name="T46" fmla="*/ 583 w 596"/>
              <a:gd name="T47" fmla="*/ 583 h 583"/>
              <a:gd name="T48" fmla="*/ 596 w 596"/>
              <a:gd name="T49" fmla="*/ 570 h 583"/>
              <a:gd name="T50" fmla="*/ 596 w 596"/>
              <a:gd name="T51" fmla="*/ 524 h 583"/>
              <a:gd name="T52" fmla="*/ 534 w 596"/>
              <a:gd name="T53" fmla="*/ 462 h 583"/>
              <a:gd name="T54" fmla="*/ 351 w 596"/>
              <a:gd name="T55" fmla="*/ 462 h 583"/>
              <a:gd name="T56" fmla="*/ 351 w 596"/>
              <a:gd name="T57" fmla="*/ 406 h 583"/>
              <a:gd name="T58" fmla="*/ 534 w 596"/>
              <a:gd name="T59" fmla="*/ 406 h 583"/>
              <a:gd name="T60" fmla="*/ 544 w 596"/>
              <a:gd name="T61" fmla="*/ 345 h 583"/>
              <a:gd name="T62" fmla="*/ 544 w 596"/>
              <a:gd name="T63" fmla="*/ 62 h 583"/>
              <a:gd name="T64" fmla="*/ 534 w 596"/>
              <a:gd name="T65" fmla="*/ 52 h 583"/>
              <a:gd name="T66" fmla="*/ 61 w 596"/>
              <a:gd name="T67" fmla="*/ 52 h 583"/>
              <a:gd name="T68" fmla="*/ 51 w 596"/>
              <a:gd name="T69" fmla="*/ 62 h 583"/>
              <a:gd name="T70" fmla="*/ 51 w 596"/>
              <a:gd name="T71" fmla="*/ 345 h 583"/>
              <a:gd name="T72" fmla="*/ 61 w 596"/>
              <a:gd name="T73" fmla="*/ 355 h 583"/>
              <a:gd name="T74" fmla="*/ 534 w 596"/>
              <a:gd name="T75" fmla="*/ 355 h 583"/>
              <a:gd name="T76" fmla="*/ 544 w 596"/>
              <a:gd name="T77" fmla="*/ 345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96" h="583">
                <a:moveTo>
                  <a:pt x="25" y="345"/>
                </a:moveTo>
                <a:lnTo>
                  <a:pt x="25" y="62"/>
                </a:lnTo>
                <a:cubicBezTo>
                  <a:pt x="25" y="42"/>
                  <a:pt x="41" y="26"/>
                  <a:pt x="61" y="26"/>
                </a:cubicBezTo>
                <a:lnTo>
                  <a:pt x="534" y="26"/>
                </a:lnTo>
                <a:cubicBezTo>
                  <a:pt x="554" y="26"/>
                  <a:pt x="570" y="42"/>
                  <a:pt x="570" y="62"/>
                </a:cubicBezTo>
                <a:lnTo>
                  <a:pt x="570" y="345"/>
                </a:lnTo>
                <a:cubicBezTo>
                  <a:pt x="570" y="365"/>
                  <a:pt x="554" y="381"/>
                  <a:pt x="534" y="381"/>
                </a:cubicBezTo>
                <a:lnTo>
                  <a:pt x="61" y="381"/>
                </a:lnTo>
                <a:cubicBezTo>
                  <a:pt x="41" y="381"/>
                  <a:pt x="25" y="365"/>
                  <a:pt x="25" y="345"/>
                </a:cubicBezTo>
                <a:close/>
                <a:moveTo>
                  <a:pt x="534" y="406"/>
                </a:moveTo>
                <a:cubicBezTo>
                  <a:pt x="568" y="406"/>
                  <a:pt x="596" y="379"/>
                  <a:pt x="596" y="345"/>
                </a:cubicBezTo>
                <a:lnTo>
                  <a:pt x="596" y="62"/>
                </a:lnTo>
                <a:cubicBezTo>
                  <a:pt x="596" y="28"/>
                  <a:pt x="568" y="0"/>
                  <a:pt x="534" y="0"/>
                </a:cubicBezTo>
                <a:lnTo>
                  <a:pt x="61" y="0"/>
                </a:lnTo>
                <a:cubicBezTo>
                  <a:pt x="27" y="0"/>
                  <a:pt x="0" y="28"/>
                  <a:pt x="0" y="62"/>
                </a:cubicBezTo>
                <a:lnTo>
                  <a:pt x="0" y="345"/>
                </a:lnTo>
                <a:cubicBezTo>
                  <a:pt x="0" y="379"/>
                  <a:pt x="27" y="406"/>
                  <a:pt x="61" y="406"/>
                </a:cubicBezTo>
                <a:lnTo>
                  <a:pt x="245" y="406"/>
                </a:lnTo>
                <a:lnTo>
                  <a:pt x="245" y="462"/>
                </a:lnTo>
                <a:lnTo>
                  <a:pt x="61" y="462"/>
                </a:lnTo>
                <a:cubicBezTo>
                  <a:pt x="27" y="462"/>
                  <a:pt x="0" y="490"/>
                  <a:pt x="0" y="524"/>
                </a:cubicBezTo>
                <a:lnTo>
                  <a:pt x="0" y="570"/>
                </a:lnTo>
                <a:cubicBezTo>
                  <a:pt x="0" y="577"/>
                  <a:pt x="5" y="583"/>
                  <a:pt x="12" y="583"/>
                </a:cubicBezTo>
                <a:lnTo>
                  <a:pt x="583" y="583"/>
                </a:lnTo>
                <a:cubicBezTo>
                  <a:pt x="590" y="583"/>
                  <a:pt x="596" y="577"/>
                  <a:pt x="596" y="570"/>
                </a:cubicBezTo>
                <a:lnTo>
                  <a:pt x="596" y="524"/>
                </a:lnTo>
                <a:cubicBezTo>
                  <a:pt x="596" y="490"/>
                  <a:pt x="568" y="462"/>
                  <a:pt x="534" y="462"/>
                </a:cubicBezTo>
                <a:lnTo>
                  <a:pt x="351" y="462"/>
                </a:lnTo>
                <a:lnTo>
                  <a:pt x="351" y="406"/>
                </a:lnTo>
                <a:lnTo>
                  <a:pt x="534" y="406"/>
                </a:lnTo>
                <a:close/>
                <a:moveTo>
                  <a:pt x="544" y="345"/>
                </a:moveTo>
                <a:lnTo>
                  <a:pt x="544" y="62"/>
                </a:lnTo>
                <a:cubicBezTo>
                  <a:pt x="544" y="56"/>
                  <a:pt x="540" y="52"/>
                  <a:pt x="534" y="52"/>
                </a:cubicBezTo>
                <a:lnTo>
                  <a:pt x="61" y="52"/>
                </a:lnTo>
                <a:cubicBezTo>
                  <a:pt x="56" y="52"/>
                  <a:pt x="51" y="56"/>
                  <a:pt x="51" y="62"/>
                </a:cubicBezTo>
                <a:lnTo>
                  <a:pt x="51" y="345"/>
                </a:lnTo>
                <a:cubicBezTo>
                  <a:pt x="51" y="350"/>
                  <a:pt x="56" y="355"/>
                  <a:pt x="61" y="355"/>
                </a:cubicBezTo>
                <a:lnTo>
                  <a:pt x="534" y="355"/>
                </a:lnTo>
                <a:cubicBezTo>
                  <a:pt x="540" y="355"/>
                  <a:pt x="544" y="350"/>
                  <a:pt x="544" y="345"/>
                </a:cubicBezTo>
                <a:close/>
              </a:path>
            </a:pathLst>
          </a:custGeom>
          <a:solidFill>
            <a:schemeClr val="accent6">
              <a:lumMod val="50000"/>
            </a:schemeClr>
          </a:solidFill>
          <a:ln>
            <a:noFill/>
          </a:ln>
        </p:spPr>
        <p:txBody>
          <a:bodyPr vert="horz" wrap="square" lIns="91416" tIns="45708" rIns="91416" bIns="45708" numCol="1" anchor="t" anchorCtr="0" compatLnSpc="1"/>
          <a:lstStyle/>
          <a:p>
            <a:endParaRPr lang="zh-CN" altLang="en-US" sz="2400" dirty="0">
              <a:cs typeface="+mn-ea"/>
              <a:sym typeface="+mn-lt"/>
            </a:endParaRPr>
          </a:p>
        </p:txBody>
      </p:sp>
      <p:sp>
        <p:nvSpPr>
          <p:cNvPr id="37" name="椭圆 36"/>
          <p:cNvSpPr/>
          <p:nvPr/>
        </p:nvSpPr>
        <p:spPr>
          <a:xfrm>
            <a:off x="821055" y="1350010"/>
            <a:ext cx="499110" cy="465455"/>
          </a:xfrm>
          <a:prstGeom prst="ellipse">
            <a:avLst/>
          </a:prstGeom>
          <a:solidFill>
            <a:srgbClr val="984807"/>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nvGrpSpPr>
          <p:cNvPr id="38" name="组合 37"/>
          <p:cNvGrpSpPr/>
          <p:nvPr/>
        </p:nvGrpSpPr>
        <p:grpSpPr>
          <a:xfrm>
            <a:off x="4491990" y="2750185"/>
            <a:ext cx="288290" cy="286385"/>
            <a:chOff x="304800" y="673100"/>
            <a:chExt cx="4000500" cy="4000500"/>
          </a:xfrm>
          <a:effectLst>
            <a:outerShdw blurRad="381000" dist="152400" dir="8100000" algn="tr" rotWithShape="0">
              <a:prstClr val="black">
                <a:alpha val="70000"/>
              </a:prstClr>
            </a:outerShdw>
          </a:effectLst>
        </p:grpSpPr>
        <p:sp>
          <p:nvSpPr>
            <p:cNvPr id="39" name="同心圆 38"/>
            <p:cNvSpPr/>
            <p:nvPr/>
          </p:nvSpPr>
          <p:spPr>
            <a:xfrm>
              <a:off x="304800" y="673100"/>
              <a:ext cx="4000500" cy="4000500"/>
            </a:xfrm>
            <a:prstGeom prst="donut">
              <a:avLst>
                <a:gd name="adj" fmla="val 4879"/>
              </a:avLst>
            </a:prstGeom>
            <a:gradFill>
              <a:gsLst>
                <a:gs pos="0">
                  <a:schemeClr val="bg1"/>
                </a:gs>
                <a:gs pos="55000">
                  <a:schemeClr val="bg1">
                    <a:lumMod val="95000"/>
                  </a:schemeClr>
                </a:gs>
                <a:gs pos="100000">
                  <a:schemeClr val="bg1">
                    <a:lumMod val="65000"/>
                  </a:schemeClr>
                </a:gs>
              </a:gsLst>
              <a:lin ang="81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tx1"/>
                </a:solidFill>
                <a:cs typeface="+mn-ea"/>
                <a:sym typeface="+mn-lt"/>
              </a:endParaRPr>
            </a:p>
          </p:txBody>
        </p:sp>
        <p:sp>
          <p:nvSpPr>
            <p:cNvPr id="40" name="椭圆 39"/>
            <p:cNvSpPr/>
            <p:nvPr/>
          </p:nvSpPr>
          <p:spPr>
            <a:xfrm>
              <a:off x="479425" y="847725"/>
              <a:ext cx="3651250" cy="3651250"/>
            </a:xfrm>
            <a:prstGeom prst="ellipse">
              <a:avLst/>
            </a:prstGeom>
            <a:gradFill>
              <a:gsLst>
                <a:gs pos="0">
                  <a:schemeClr val="bg1"/>
                </a:gs>
                <a:gs pos="51000">
                  <a:schemeClr val="bg1">
                    <a:lumMod val="95000"/>
                  </a:schemeClr>
                </a:gs>
                <a:gs pos="100000">
                  <a:schemeClr val="bg1">
                    <a:lumMod val="75000"/>
                  </a:schemeClr>
                </a:gs>
              </a:gsLst>
              <a:lin ang="18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grpSp>
      <p:sp>
        <p:nvSpPr>
          <p:cNvPr id="41" name="椭圆 40"/>
          <p:cNvSpPr/>
          <p:nvPr/>
        </p:nvSpPr>
        <p:spPr>
          <a:xfrm>
            <a:off x="3824731" y="1350902"/>
            <a:ext cx="366369" cy="366369"/>
          </a:xfrm>
          <a:prstGeom prst="ellipse">
            <a:avLst/>
          </a:prstGeom>
          <a:solidFill>
            <a:srgbClr val="984807"/>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2" name="椭圆 41"/>
          <p:cNvSpPr/>
          <p:nvPr/>
        </p:nvSpPr>
        <p:spPr>
          <a:xfrm>
            <a:off x="892175" y="4271010"/>
            <a:ext cx="489585" cy="488950"/>
          </a:xfrm>
          <a:prstGeom prst="ellipse">
            <a:avLst/>
          </a:prstGeom>
          <a:solidFill>
            <a:srgbClr val="984807"/>
          </a:solidFill>
          <a:ln>
            <a:noFill/>
          </a:ln>
          <a:effectLst>
            <a:outerShdw blurRad="254000" dist="127000" dir="8100000" algn="tr"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43" name="TextBox 7"/>
          <p:cNvSpPr>
            <a:spLocks noChangeArrowheads="1"/>
          </p:cNvSpPr>
          <p:nvPr/>
        </p:nvSpPr>
        <p:spPr bwMode="auto">
          <a:xfrm>
            <a:off x="7165059" y="3502340"/>
            <a:ext cx="2887979" cy="553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defRPr/>
            </a:pPr>
            <a:r>
              <a:rPr lang="en-US" altLang="zh-CN" sz="3600" dirty="0">
                <a:solidFill>
                  <a:srgbClr val="0070C0"/>
                </a:solidFill>
                <a:cs typeface="+mn-ea"/>
                <a:sym typeface="+mn-lt"/>
              </a:rPr>
              <a:t>Thank You</a:t>
            </a:r>
            <a:endParaRPr lang="en-US" altLang="zh-CN" sz="3600" dirty="0">
              <a:solidFill>
                <a:srgbClr val="0070C0"/>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lide(fromLeft)">
                                      <p:cBhvr>
                                        <p:cTn id="7" dur="800"/>
                                        <p:tgtEl>
                                          <p:spTgt spid="2"/>
                                        </p:tgtEl>
                                      </p:cBhvr>
                                    </p:animEffect>
                                  </p:childTnLst>
                                </p:cTn>
                              </p:par>
                              <p:par>
                                <p:cTn id="8" presetID="2" presetClass="entr" presetSubtype="8" fill="hold" grpId="0" nodeType="withEffect">
                                  <p:stCondLst>
                                    <p:cond delay="0"/>
                                  </p:stCondLst>
                                  <p:iterate type="lt">
                                    <p:tmPct val="36000"/>
                                  </p:iterate>
                                  <p:childTnLst>
                                    <p:set>
                                      <p:cBhvr>
                                        <p:cTn id="9" dur="1" fill="hold">
                                          <p:stCondLst>
                                            <p:cond delay="0"/>
                                          </p:stCondLst>
                                        </p:cTn>
                                        <p:tgtEl>
                                          <p:spTgt spid="23"/>
                                        </p:tgtEl>
                                        <p:attrNameLst>
                                          <p:attrName>style.visibility</p:attrName>
                                        </p:attrNameLst>
                                      </p:cBhvr>
                                      <p:to>
                                        <p:strVal val="visible"/>
                                      </p:to>
                                    </p:set>
                                    <p:anim calcmode="lin" valueType="num">
                                      <p:cBhvr additive="base">
                                        <p:cTn id="10" dur="500" fill="hold"/>
                                        <p:tgtEl>
                                          <p:spTgt spid="23"/>
                                        </p:tgtEl>
                                        <p:attrNameLst>
                                          <p:attrName>ppt_x</p:attrName>
                                        </p:attrNameLst>
                                      </p:cBhvr>
                                      <p:tavLst>
                                        <p:tav tm="0">
                                          <p:val>
                                            <p:strVal val="0-#ppt_w/2"/>
                                          </p:val>
                                        </p:tav>
                                        <p:tav tm="100000">
                                          <p:val>
                                            <p:strVal val="#ppt_x"/>
                                          </p:val>
                                        </p:tav>
                                      </p:tavLst>
                                    </p:anim>
                                    <p:anim calcmode="lin" valueType="num">
                                      <p:cBhvr additive="base">
                                        <p:cTn id="11" dur="500" fill="hold"/>
                                        <p:tgtEl>
                                          <p:spTgt spid="23"/>
                                        </p:tgtEl>
                                        <p:attrNameLst>
                                          <p:attrName>ppt_y</p:attrName>
                                        </p:attrNameLst>
                                      </p:cBhvr>
                                      <p:tavLst>
                                        <p:tav tm="0">
                                          <p:val>
                                            <p:strVal val="#ppt_y"/>
                                          </p:val>
                                        </p:tav>
                                        <p:tav tm="100000">
                                          <p:val>
                                            <p:strVal val="#ppt_y"/>
                                          </p:val>
                                        </p:tav>
                                      </p:tavLst>
                                    </p:anim>
                                  </p:childTnLst>
                                </p:cTn>
                              </p:par>
                              <p:par>
                                <p:cTn id="12" presetID="38" presetClass="entr" presetSubtype="0" accel="50000" fill="hold" grpId="0" nodeType="withEffect">
                                  <p:stCondLst>
                                    <p:cond delay="0"/>
                                  </p:stCondLst>
                                  <p:iterate type="lt">
                                    <p:tmPct val="50000"/>
                                  </p:iterate>
                                  <p:childTnLst>
                                    <p:set>
                                      <p:cBhvr>
                                        <p:cTn id="13" dur="1" fill="hold">
                                          <p:stCondLst>
                                            <p:cond delay="0"/>
                                          </p:stCondLst>
                                        </p:cTn>
                                        <p:tgtEl>
                                          <p:spTgt spid="43"/>
                                        </p:tgtEl>
                                        <p:attrNameLst>
                                          <p:attrName>style.visibility</p:attrName>
                                        </p:attrNameLst>
                                      </p:cBhvr>
                                      <p:to>
                                        <p:strVal val="visible"/>
                                      </p:to>
                                    </p:set>
                                    <p:set>
                                      <p:cBhvr>
                                        <p:cTn id="14" dur="114" fill="hold">
                                          <p:stCondLst>
                                            <p:cond delay="0"/>
                                          </p:stCondLst>
                                        </p:cTn>
                                        <p:tgtEl>
                                          <p:spTgt spid="43"/>
                                        </p:tgtEl>
                                        <p:attrNameLst>
                                          <p:attrName>style.rotation</p:attrName>
                                        </p:attrNameLst>
                                      </p:cBhvr>
                                      <p:to>
                                        <p:strVal val="-45.0"/>
                                      </p:to>
                                    </p:set>
                                    <p:anim calcmode="lin" valueType="num">
                                      <p:cBhvr>
                                        <p:cTn id="15" dur="114" fill="hold">
                                          <p:stCondLst>
                                            <p:cond delay="114"/>
                                          </p:stCondLst>
                                        </p:cTn>
                                        <p:tgtEl>
                                          <p:spTgt spid="43"/>
                                        </p:tgtEl>
                                        <p:attrNameLst>
                                          <p:attrName>style.rotation</p:attrName>
                                        </p:attrNameLst>
                                      </p:cBhvr>
                                      <p:tavLst>
                                        <p:tav tm="0">
                                          <p:val>
                                            <p:fltVal val="-45"/>
                                          </p:val>
                                        </p:tav>
                                        <p:tav tm="69900">
                                          <p:val>
                                            <p:fltVal val="45"/>
                                          </p:val>
                                        </p:tav>
                                        <p:tav tm="100000">
                                          <p:val>
                                            <p:fltVal val="0"/>
                                          </p:val>
                                        </p:tav>
                                      </p:tavLst>
                                    </p:anim>
                                    <p:anim calcmode="lin" valueType="num">
                                      <p:cBhvr>
                                        <p:cTn id="16" dur="114" fill="hold">
                                          <p:stCondLst>
                                            <p:cond delay="0"/>
                                          </p:stCondLst>
                                        </p:cTn>
                                        <p:tgtEl>
                                          <p:spTgt spid="43"/>
                                        </p:tgtEl>
                                        <p:attrNameLst>
                                          <p:attrName>ppt_y</p:attrName>
                                        </p:attrNameLst>
                                      </p:cBhvr>
                                      <p:tavLst>
                                        <p:tav tm="0">
                                          <p:val>
                                            <p:strVal val="#ppt_y-1"/>
                                          </p:val>
                                        </p:tav>
                                        <p:tav tm="100000">
                                          <p:val>
                                            <p:strVal val="#ppt_y-(0.354*#ppt_w-0.172*#ppt_h)"/>
                                          </p:val>
                                        </p:tav>
                                      </p:tavLst>
                                    </p:anim>
                                    <p:anim calcmode="lin" valueType="num">
                                      <p:cBhvr>
                                        <p:cTn id="17" dur="39" decel="50000" autoRev="1" fill="hold">
                                          <p:stCondLst>
                                            <p:cond delay="114"/>
                                          </p:stCondLst>
                                        </p:cTn>
                                        <p:tgtEl>
                                          <p:spTgt spid="43"/>
                                        </p:tgtEl>
                                        <p:attrNameLst>
                                          <p:attrName>ppt_y</p:attrName>
                                        </p:attrNameLst>
                                      </p:cBhvr>
                                      <p:tavLst>
                                        <p:tav tm="0">
                                          <p:val>
                                            <p:strVal val="#ppt_y-(0.354*#ppt_w-0.172*#ppt_h)"/>
                                          </p:val>
                                        </p:tav>
                                        <p:tav tm="100000">
                                          <p:val>
                                            <p:strVal val="#ppt_y-(0.354*#ppt_w-0.172*#ppt_h)-#ppt_h/2"/>
                                          </p:val>
                                        </p:tav>
                                      </p:tavLst>
                                    </p:anim>
                                    <p:anim calcmode="lin" valueType="num">
                                      <p:cBhvr>
                                        <p:cTn id="18" dur="34" fill="hold">
                                          <p:stCondLst>
                                            <p:cond delay="216"/>
                                          </p:stCondLst>
                                        </p:cTn>
                                        <p:tgtEl>
                                          <p:spTgt spid="43"/>
                                        </p:tgtEl>
                                        <p:attrNameLst>
                                          <p:attrName>ppt_y</p:attrName>
                                        </p:attrNameLst>
                                      </p:cBhvr>
                                      <p:tavLst>
                                        <p:tav tm="0">
                                          <p:val>
                                            <p:strVal val="#ppt_y-(0.354*#ppt_w-0.172*#ppt_h)"/>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2"/>
          <p:cNvSpPr/>
          <p:nvPr/>
        </p:nvSpPr>
        <p:spPr>
          <a:xfrm>
            <a:off x="1108075" y="1181100"/>
            <a:ext cx="9482455" cy="4458970"/>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2" name="TextBox 3"/>
          <p:cNvSpPr txBox="1"/>
          <p:nvPr/>
        </p:nvSpPr>
        <p:spPr>
          <a:xfrm>
            <a:off x="1381125" y="381635"/>
            <a:ext cx="8934450" cy="553085"/>
          </a:xfrm>
          <a:prstGeom prst="rect">
            <a:avLst/>
          </a:prstGeom>
          <a:noFill/>
        </p:spPr>
        <p:txBody>
          <a:bodyPr wrap="square">
            <a:spAutoFit/>
          </a:bodyPr>
          <a:lstStyle/>
          <a:p>
            <a:pPr>
              <a:defRPr/>
            </a:pPr>
            <a:r>
              <a:rPr lang="zh-CN" altLang="en-US" sz="3000" b="1" dirty="0">
                <a:solidFill>
                  <a:srgbClr val="984807"/>
                </a:solidFill>
                <a:latin typeface="黑体" panose="02010609060101010101" pitchFamily="49" charset="-122"/>
                <a:ea typeface="黑体" panose="02010609060101010101" pitchFamily="49" charset="-122"/>
                <a:cs typeface="+mn-ea"/>
                <a:sym typeface="+mn-lt"/>
              </a:rPr>
              <a:t>一、加强学校管理干部队伍建设的必要性</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sp>
        <p:nvSpPr>
          <p:cNvPr id="15" name="矩形 48"/>
          <p:cNvSpPr>
            <a:spLocks noChangeArrowheads="1"/>
          </p:cNvSpPr>
          <p:nvPr>
            <p:custDataLst>
              <p:tags r:id="rId1"/>
            </p:custDataLst>
          </p:nvPr>
        </p:nvSpPr>
        <p:spPr bwMode="auto">
          <a:xfrm>
            <a:off x="1216660" y="1534160"/>
            <a:ext cx="9098280" cy="3789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493395" algn="just" fontAlgn="auto">
              <a:lnSpc>
                <a:spcPct val="120000"/>
              </a:lnSpc>
              <a:spcBef>
                <a:spcPts val="600"/>
              </a:spcBef>
              <a:spcAft>
                <a:spcPts val="600"/>
              </a:spcAft>
              <a:buClr>
                <a:srgbClr val="FF0000"/>
              </a:buClr>
              <a:buFont typeface="Wingdings" panose="05000000000000000000" pitchFamily="2" charset="2"/>
              <a:buChar char="l"/>
            </a:pPr>
            <a:r>
              <a:rPr lang="zh-CN" altLang="en-US" sz="2400" b="1" dirty="0">
                <a:latin typeface="仿宋" panose="02010609060101010101" charset="-122"/>
                <a:ea typeface="仿宋" panose="02010609060101010101" charset="-122"/>
                <a:cs typeface="仿宋" panose="02010609060101010101" charset="-122"/>
                <a:sym typeface="+mn-lt"/>
              </a:rPr>
              <a:t>作为学校决策的执行者，中层干部要全面把握学校</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办学的理念、定位和思路</a:t>
            </a:r>
            <a:r>
              <a:rPr lang="zh-CN" altLang="en-US" sz="2400" b="1" dirty="0">
                <a:latin typeface="仿宋" panose="02010609060101010101" charset="-122"/>
                <a:ea typeface="仿宋" panose="02010609060101010101" charset="-122"/>
                <a:cs typeface="仿宋" panose="02010609060101010101" charset="-122"/>
                <a:sym typeface="+mn-lt"/>
              </a:rPr>
              <a:t>，准确领会和贯彻董事会和学校领导的</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指示精神和决策意图</a:t>
            </a:r>
            <a:r>
              <a:rPr lang="zh-CN" altLang="en-US" sz="2400" b="1" dirty="0">
                <a:latin typeface="仿宋" panose="02010609060101010101" charset="-122"/>
                <a:ea typeface="仿宋" panose="02010609060101010101" charset="-122"/>
                <a:cs typeface="仿宋" panose="02010609060101010101" charset="-122"/>
                <a:sym typeface="+mn-lt"/>
              </a:rPr>
              <a:t>，制订和落实具体的实施计划。</a:t>
            </a:r>
            <a:endParaRPr lang="en-US" altLang="zh-CN" sz="2400" b="1" dirty="0">
              <a:latin typeface="仿宋" panose="02010609060101010101" charset="-122"/>
              <a:ea typeface="仿宋" panose="02010609060101010101" charset="-122"/>
              <a:cs typeface="仿宋" panose="02010609060101010101" charset="-122"/>
              <a:sym typeface="+mn-lt"/>
            </a:endParaRPr>
          </a:p>
          <a:p>
            <a:pPr marL="457200" indent="-493395" algn="just" fontAlgn="auto">
              <a:lnSpc>
                <a:spcPct val="120000"/>
              </a:lnSpc>
              <a:spcBef>
                <a:spcPts val="600"/>
              </a:spcBef>
              <a:spcAft>
                <a:spcPts val="600"/>
              </a:spcAft>
              <a:buClr>
                <a:srgbClr val="FF0000"/>
              </a:buClr>
              <a:buFont typeface="Wingdings" panose="05000000000000000000" pitchFamily="2" charset="2"/>
              <a:buChar char="l"/>
            </a:pPr>
            <a:r>
              <a:rPr lang="zh-CN" altLang="en-US" sz="2400" b="1" dirty="0">
                <a:latin typeface="仿宋" panose="02010609060101010101" charset="-122"/>
                <a:ea typeface="仿宋" panose="02010609060101010101" charset="-122"/>
                <a:cs typeface="仿宋" panose="02010609060101010101" charset="-122"/>
                <a:sym typeface="+mn-lt"/>
              </a:rPr>
              <a:t>作为基层教职工的领导者，中层干部一方面要明确部门教职工的职能分工，充分调动教职工的积极性、主动性和创造性，带领本部门教职工努力完成</a:t>
            </a:r>
            <a:r>
              <a:rPr lang="en-US" altLang="zh-CN" sz="2400" b="1" dirty="0">
                <a:solidFill>
                  <a:srgbClr val="FF0000"/>
                </a:solidFill>
                <a:latin typeface="仿宋" panose="02010609060101010101" charset="-122"/>
                <a:ea typeface="仿宋" panose="02010609060101010101" charset="-122"/>
                <a:cs typeface="仿宋" panose="02010609060101010101" charset="-122"/>
                <a:sym typeface="+mn-lt"/>
              </a:rPr>
              <a:t>531</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目标任务和</a:t>
            </a:r>
            <a:r>
              <a:rPr lang="zh-CN" altLang="en-US" sz="2400" b="1" dirty="0">
                <a:latin typeface="仿宋" panose="02010609060101010101" charset="-122"/>
                <a:ea typeface="仿宋" panose="02010609060101010101" charset="-122"/>
                <a:cs typeface="仿宋" panose="02010609060101010101" charset="-122"/>
                <a:sym typeface="+mn-lt"/>
              </a:rPr>
              <a:t>学校布置的方方面面工作；另方面要把师生员工的</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意见、呼声、愿望、要求</a:t>
            </a:r>
            <a:r>
              <a:rPr lang="zh-CN" altLang="en-US" sz="2400" b="1" dirty="0">
                <a:latin typeface="仿宋" panose="02010609060101010101" charset="-122"/>
                <a:ea typeface="仿宋" panose="02010609060101010101" charset="-122"/>
                <a:cs typeface="仿宋" panose="02010609060101010101" charset="-122"/>
                <a:sym typeface="+mn-lt"/>
              </a:rPr>
              <a:t>和</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情绪</a:t>
            </a:r>
            <a:r>
              <a:rPr lang="zh-CN" altLang="en-US" sz="2400" b="1" dirty="0">
                <a:latin typeface="仿宋" panose="02010609060101010101" charset="-122"/>
                <a:ea typeface="仿宋" panose="02010609060101010101" charset="-122"/>
                <a:cs typeface="仿宋" panose="02010609060101010101" charset="-122"/>
                <a:sym typeface="+mn-lt"/>
              </a:rPr>
              <a:t>等信息，及时准确地向学校领导</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汇报</a:t>
            </a:r>
            <a:r>
              <a:rPr lang="zh-CN" altLang="en-US" sz="2400" b="1" dirty="0">
                <a:latin typeface="仿宋" panose="02010609060101010101" charset="-122"/>
                <a:ea typeface="仿宋" panose="02010609060101010101" charset="-122"/>
                <a:cs typeface="仿宋" panose="02010609060101010101" charset="-122"/>
                <a:sym typeface="+mn-lt"/>
              </a:rPr>
              <a:t>和提出</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建议</a:t>
            </a:r>
            <a:r>
              <a:rPr lang="zh-CN" altLang="en-US" sz="2400" b="1" dirty="0">
                <a:latin typeface="仿宋" panose="02010609060101010101" charset="-122"/>
                <a:ea typeface="仿宋" panose="02010609060101010101" charset="-122"/>
                <a:cs typeface="仿宋" panose="02010609060101010101" charset="-122"/>
                <a:sym typeface="+mn-lt"/>
              </a:rPr>
              <a:t>。</a:t>
            </a:r>
            <a:endParaRPr lang="zh-CN" altLang="en-US" sz="2400" b="1" dirty="0">
              <a:latin typeface="仿宋" panose="02010609060101010101" charset="-122"/>
              <a:ea typeface="仿宋" panose="02010609060101010101" charset="-122"/>
              <a:cs typeface="仿宋" panose="02010609060101010101" charset="-122"/>
              <a:sym typeface="+mn-lt"/>
            </a:endParaRPr>
          </a:p>
        </p:txBody>
      </p:sp>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randombar(horizontal)">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圆角矩形 2"/>
          <p:cNvSpPr/>
          <p:nvPr/>
        </p:nvSpPr>
        <p:spPr>
          <a:xfrm>
            <a:off x="826770" y="1310005"/>
            <a:ext cx="10151110" cy="4145915"/>
          </a:xfrm>
          <a:prstGeom prst="roundRect">
            <a:avLst/>
          </a:prstGeom>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15">
              <a:solidFill>
                <a:srgbClr val="FFFFFF"/>
              </a:solidFill>
              <a:latin typeface="+mn-ea"/>
              <a:cs typeface="+mn-ea"/>
              <a:sym typeface="+mn-lt"/>
            </a:endParaRPr>
          </a:p>
        </p:txBody>
      </p:sp>
      <p:sp>
        <p:nvSpPr>
          <p:cNvPr id="12" name="TextBox 3"/>
          <p:cNvSpPr txBox="1"/>
          <p:nvPr/>
        </p:nvSpPr>
        <p:spPr>
          <a:xfrm>
            <a:off x="1065858" y="501566"/>
            <a:ext cx="9911430" cy="553085"/>
          </a:xfrm>
          <a:prstGeom prst="rect">
            <a:avLst/>
          </a:prstGeom>
          <a:noFill/>
        </p:spPr>
        <p:txBody>
          <a:bodyPr wrap="square">
            <a:spAutoFit/>
          </a:bodyPr>
          <a:lstStyle/>
          <a:p>
            <a:pPr>
              <a:defRPr/>
            </a:pPr>
            <a:r>
              <a:rPr lang="en-US" altLang="zh-CN" sz="3000" b="1" dirty="0">
                <a:solidFill>
                  <a:srgbClr val="984807"/>
                </a:solidFill>
                <a:latin typeface="黑体" panose="02010609060101010101" pitchFamily="49" charset="-122"/>
                <a:ea typeface="黑体" panose="02010609060101010101" pitchFamily="49" charset="-122"/>
                <a:cs typeface="+mn-ea"/>
                <a:sym typeface="+mn-lt"/>
              </a:rPr>
              <a:t> </a:t>
            </a:r>
            <a:r>
              <a:rPr lang="zh-CN" altLang="en-US" sz="3000" b="1" dirty="0">
                <a:solidFill>
                  <a:srgbClr val="984807"/>
                </a:solidFill>
                <a:latin typeface="黑体" panose="02010609060101010101" pitchFamily="49" charset="-122"/>
                <a:ea typeface="黑体" panose="02010609060101010101" pitchFamily="49" charset="-122"/>
                <a:cs typeface="+mn-ea"/>
                <a:sym typeface="+mn-lt"/>
              </a:rPr>
              <a:t>一、加强学校管理干部队伍建设的必要性</a:t>
            </a:r>
            <a:endParaRPr lang="zh-CN" altLang="en-US" sz="3000" b="1" dirty="0">
              <a:solidFill>
                <a:srgbClr val="984807"/>
              </a:solidFill>
              <a:latin typeface="黑体" panose="02010609060101010101" pitchFamily="49" charset="-122"/>
              <a:ea typeface="黑体" panose="02010609060101010101" pitchFamily="49" charset="-122"/>
              <a:cs typeface="+mn-ea"/>
              <a:sym typeface="+mn-lt"/>
            </a:endParaRPr>
          </a:p>
        </p:txBody>
      </p:sp>
      <p:sp>
        <p:nvSpPr>
          <p:cNvPr id="15" name="矩形 48"/>
          <p:cNvSpPr>
            <a:spLocks noChangeArrowheads="1"/>
          </p:cNvSpPr>
          <p:nvPr/>
        </p:nvSpPr>
        <p:spPr bwMode="auto">
          <a:xfrm>
            <a:off x="902970" y="1608455"/>
            <a:ext cx="9772015" cy="3548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indent="0" algn="just" fontAlgn="auto">
              <a:lnSpc>
                <a:spcPts val="3680"/>
              </a:lnSpc>
              <a:spcBef>
                <a:spcPts val="600"/>
              </a:spcBef>
              <a:spcAft>
                <a:spcPts val="600"/>
              </a:spcAft>
              <a:buClr>
                <a:srgbClr val="FF0000"/>
              </a:buClr>
              <a:buFont typeface="Wingdings" panose="05000000000000000000" pitchFamily="2" charset="2"/>
              <a:buChar char="l"/>
            </a:pPr>
            <a:r>
              <a:rPr lang="zh-CN" altLang="en-US" sz="2400" b="1" dirty="0">
                <a:latin typeface="仿宋" panose="02010609060101010101" charset="-122"/>
                <a:ea typeface="仿宋" panose="02010609060101010101" charset="-122"/>
                <a:cs typeface="仿宋" panose="02010609060101010101" charset="-122"/>
                <a:sym typeface="+mn-lt"/>
              </a:rPr>
              <a:t>科级干部是学校最基层的领导干部</a:t>
            </a:r>
            <a:r>
              <a:rPr lang="en-US" altLang="zh-CN" sz="2400" b="1" dirty="0">
                <a:latin typeface="仿宋" panose="02010609060101010101" charset="-122"/>
                <a:ea typeface="仿宋" panose="02010609060101010101" charset="-122"/>
                <a:cs typeface="仿宋" panose="02010609060101010101" charset="-122"/>
                <a:sym typeface="+mn-lt"/>
              </a:rPr>
              <a:t>,</a:t>
            </a:r>
            <a:r>
              <a:rPr lang="zh-CN" altLang="en-US" sz="2400" b="1" dirty="0">
                <a:latin typeface="仿宋" panose="02010609060101010101" charset="-122"/>
                <a:ea typeface="仿宋" panose="02010609060101010101" charset="-122"/>
                <a:cs typeface="仿宋" panose="02010609060101010101" charset="-122"/>
                <a:sym typeface="+mn-lt"/>
              </a:rPr>
              <a:t>是中层干部的后备力量</a:t>
            </a:r>
            <a:r>
              <a:rPr lang="en-US" altLang="zh-CN" sz="2400" b="1" dirty="0">
                <a:latin typeface="仿宋" panose="02010609060101010101" charset="-122"/>
                <a:ea typeface="仿宋" panose="02010609060101010101" charset="-122"/>
                <a:cs typeface="仿宋" panose="02010609060101010101" charset="-122"/>
                <a:sym typeface="+mn-lt"/>
              </a:rPr>
              <a:t>,</a:t>
            </a:r>
            <a:r>
              <a:rPr lang="zh-CN" altLang="en-US" sz="2400" b="1" dirty="0">
                <a:latin typeface="仿宋" panose="02010609060101010101" charset="-122"/>
                <a:ea typeface="仿宋" panose="02010609060101010101" charset="-122"/>
                <a:cs typeface="仿宋" panose="02010609060101010101" charset="-122"/>
                <a:sym typeface="+mn-lt"/>
              </a:rPr>
              <a:t>是学校各项方针、政策的具体实施者</a:t>
            </a:r>
            <a:r>
              <a:rPr lang="en-US" altLang="zh-CN" sz="2400" b="1" dirty="0">
                <a:latin typeface="仿宋" panose="02010609060101010101" charset="-122"/>
                <a:ea typeface="仿宋" panose="02010609060101010101" charset="-122"/>
                <a:cs typeface="仿宋" panose="02010609060101010101" charset="-122"/>
                <a:sym typeface="+mn-lt"/>
              </a:rPr>
              <a:t>,</a:t>
            </a:r>
            <a:r>
              <a:rPr lang="zh-CN" altLang="en-US" sz="2400" b="1" dirty="0">
                <a:latin typeface="仿宋" panose="02010609060101010101" charset="-122"/>
                <a:ea typeface="仿宋" panose="02010609060101010101" charset="-122"/>
                <a:cs typeface="仿宋" panose="02010609060101010101" charset="-122"/>
                <a:sym typeface="+mn-lt"/>
              </a:rPr>
              <a:t>也是学校事业发展的有力推动者。</a:t>
            </a:r>
            <a:endParaRPr lang="zh-CN" altLang="en-US" sz="2400" b="1" dirty="0">
              <a:latin typeface="仿宋" panose="02010609060101010101" charset="-122"/>
              <a:ea typeface="仿宋" panose="02010609060101010101" charset="-122"/>
              <a:cs typeface="仿宋" panose="02010609060101010101" charset="-122"/>
              <a:sym typeface="+mn-lt"/>
            </a:endParaRPr>
          </a:p>
          <a:p>
            <a:pPr marL="457200" indent="0" algn="just" fontAlgn="auto">
              <a:lnSpc>
                <a:spcPts val="3680"/>
              </a:lnSpc>
              <a:spcBef>
                <a:spcPts val="600"/>
              </a:spcBef>
              <a:spcAft>
                <a:spcPts val="0"/>
              </a:spcAft>
              <a:buClr>
                <a:srgbClr val="FF0000"/>
              </a:buClr>
              <a:buFont typeface="Wingdings" panose="05000000000000000000" pitchFamily="2" charset="2"/>
              <a:buChar char="l"/>
            </a:pPr>
            <a:r>
              <a:rPr lang="zh-CN" altLang="en-US" sz="2400" b="1" dirty="0">
                <a:latin typeface="仿宋" panose="02010609060101010101" charset="-122"/>
                <a:ea typeface="仿宋" panose="02010609060101010101" charset="-122"/>
                <a:cs typeface="仿宋" panose="02010609060101010101" charset="-122"/>
                <a:sym typeface="+mn-lt"/>
              </a:rPr>
              <a:t>科级干部的素质高低，将直接影响到学</a:t>
            </a:r>
            <a:endParaRPr lang="zh-CN" altLang="en-US" sz="2400" b="1" dirty="0">
              <a:latin typeface="仿宋" panose="02010609060101010101" charset="-122"/>
              <a:ea typeface="仿宋" panose="02010609060101010101" charset="-122"/>
              <a:cs typeface="仿宋" panose="02010609060101010101" charset="-122"/>
              <a:sym typeface="+mn-lt"/>
            </a:endParaRPr>
          </a:p>
          <a:p>
            <a:pPr marL="457200" indent="0" algn="just" fontAlgn="auto">
              <a:lnSpc>
                <a:spcPts val="3680"/>
              </a:lnSpc>
              <a:spcBef>
                <a:spcPts val="0"/>
              </a:spcBef>
              <a:spcAft>
                <a:spcPts val="0"/>
              </a:spcAft>
              <a:buClr>
                <a:srgbClr val="FF0000"/>
              </a:buClr>
              <a:buFont typeface="Wingdings" panose="05000000000000000000" pitchFamily="2" charset="2"/>
              <a:buNone/>
            </a:pPr>
            <a:r>
              <a:rPr lang="zh-CN" altLang="en-US" sz="2400" b="1" dirty="0">
                <a:latin typeface="仿宋" panose="02010609060101010101" charset="-122"/>
                <a:ea typeface="仿宋" panose="02010609060101010101" charset="-122"/>
                <a:cs typeface="仿宋" panose="02010609060101010101" charset="-122"/>
                <a:sym typeface="+mn-lt"/>
              </a:rPr>
              <a:t>校各项工作的进行。从工作实践上看，科</a:t>
            </a:r>
            <a:endParaRPr lang="zh-CN" altLang="en-US" sz="2400" b="1" dirty="0">
              <a:latin typeface="仿宋" panose="02010609060101010101" charset="-122"/>
              <a:ea typeface="仿宋" panose="02010609060101010101" charset="-122"/>
              <a:cs typeface="仿宋" panose="02010609060101010101" charset="-122"/>
              <a:sym typeface="+mn-lt"/>
            </a:endParaRPr>
          </a:p>
          <a:p>
            <a:pPr marL="457200" indent="0" algn="just" fontAlgn="auto">
              <a:lnSpc>
                <a:spcPts val="3680"/>
              </a:lnSpc>
              <a:spcBef>
                <a:spcPts val="0"/>
              </a:spcBef>
              <a:spcAft>
                <a:spcPts val="0"/>
              </a:spcAft>
              <a:buClr>
                <a:srgbClr val="FF0000"/>
              </a:buClr>
              <a:buFont typeface="Wingdings" panose="05000000000000000000" pitchFamily="2" charset="2"/>
              <a:buNone/>
            </a:pPr>
            <a:r>
              <a:rPr lang="zh-CN" altLang="en-US" sz="2400" b="1" dirty="0">
                <a:latin typeface="仿宋" panose="02010609060101010101" charset="-122"/>
                <a:ea typeface="仿宋" panose="02010609060101010101" charset="-122"/>
                <a:cs typeface="仿宋" panose="02010609060101010101" charset="-122"/>
                <a:sym typeface="+mn-lt"/>
              </a:rPr>
              <a:t>级干部的素质直接决定了部门工作的水平；</a:t>
            </a:r>
            <a:endParaRPr lang="zh-CN" altLang="en-US" sz="2400" b="1" dirty="0">
              <a:latin typeface="仿宋" panose="02010609060101010101" charset="-122"/>
              <a:ea typeface="仿宋" panose="02010609060101010101" charset="-122"/>
              <a:cs typeface="仿宋" panose="02010609060101010101" charset="-122"/>
              <a:sym typeface="+mn-lt"/>
            </a:endParaRPr>
          </a:p>
          <a:p>
            <a:pPr marL="457200" indent="0" algn="just" fontAlgn="auto">
              <a:lnSpc>
                <a:spcPts val="3680"/>
              </a:lnSpc>
              <a:spcBef>
                <a:spcPts val="0"/>
              </a:spcBef>
              <a:spcAft>
                <a:spcPts val="0"/>
              </a:spcAft>
              <a:buClr>
                <a:srgbClr val="FF0000"/>
              </a:buClr>
              <a:buFont typeface="Wingdings" panose="05000000000000000000" pitchFamily="2" charset="2"/>
              <a:buNone/>
            </a:pPr>
            <a:r>
              <a:rPr lang="zh-CN" altLang="en-US" sz="2400" b="1" dirty="0">
                <a:latin typeface="仿宋" panose="02010609060101010101" charset="-122"/>
                <a:ea typeface="仿宋" panose="02010609060101010101" charset="-122"/>
                <a:cs typeface="仿宋" panose="02010609060101010101" charset="-122"/>
                <a:sym typeface="+mn-lt"/>
              </a:rPr>
              <a:t>从发展角度看，</a:t>
            </a: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科级干部和后备干部是学</a:t>
            </a:r>
            <a:endParaRPr lang="zh-CN" altLang="en-US" sz="2400" b="1" dirty="0">
              <a:solidFill>
                <a:srgbClr val="FF0000"/>
              </a:solidFill>
              <a:latin typeface="仿宋" panose="02010609060101010101" charset="-122"/>
              <a:ea typeface="仿宋" panose="02010609060101010101" charset="-122"/>
              <a:cs typeface="仿宋" panose="02010609060101010101" charset="-122"/>
              <a:sym typeface="+mn-lt"/>
            </a:endParaRPr>
          </a:p>
          <a:p>
            <a:pPr marL="457200" indent="0" algn="just" fontAlgn="auto">
              <a:lnSpc>
                <a:spcPts val="3680"/>
              </a:lnSpc>
              <a:spcBef>
                <a:spcPts val="0"/>
              </a:spcBef>
              <a:spcAft>
                <a:spcPts val="0"/>
              </a:spcAft>
              <a:buClr>
                <a:srgbClr val="FF0000"/>
              </a:buClr>
              <a:buFont typeface="Wingdings" panose="05000000000000000000" pitchFamily="2" charset="2"/>
              <a:buNone/>
            </a:pPr>
            <a:r>
              <a:rPr lang="zh-CN" altLang="en-US" sz="2400" b="1" dirty="0">
                <a:solidFill>
                  <a:srgbClr val="FF0000"/>
                </a:solidFill>
                <a:latin typeface="仿宋" panose="02010609060101010101" charset="-122"/>
                <a:ea typeface="仿宋" panose="02010609060101010101" charset="-122"/>
                <a:cs typeface="仿宋" panose="02010609060101010101" charset="-122"/>
                <a:sym typeface="+mn-lt"/>
              </a:rPr>
              <a:t>校事业发展的未来。</a:t>
            </a:r>
            <a:endParaRPr lang="zh-CN" altLang="en-US" sz="2400" b="1" dirty="0">
              <a:solidFill>
                <a:srgbClr val="FF0000"/>
              </a:solidFill>
              <a:latin typeface="仿宋" panose="02010609060101010101" charset="-122"/>
              <a:ea typeface="仿宋" panose="02010609060101010101" charset="-122"/>
              <a:cs typeface="仿宋" panose="02010609060101010101" charset="-122"/>
              <a:sym typeface="+mn-lt"/>
            </a:endParaRPr>
          </a:p>
        </p:txBody>
      </p:sp>
      <p:pic>
        <p:nvPicPr>
          <p:cNvPr id="5" name="Picture 4" descr="F:\360云盘\02-个人资料\！PPT图片及版面资源\06-PPT精选插图\03-人物\20120208165810751075.jpg"/>
          <p:cNvPicPr>
            <a:picLocks noChangeAspect="1" noChangeArrowheads="1"/>
          </p:cNvPicPr>
          <p:nvPr/>
        </p:nvPicPr>
        <p:blipFill>
          <a:blip r:embed="rId1"/>
          <a:srcRect/>
          <a:stretch>
            <a:fillRect/>
          </a:stretch>
        </p:blipFill>
        <p:spPr bwMode="auto">
          <a:xfrm>
            <a:off x="7649210" y="3133725"/>
            <a:ext cx="2784475" cy="1891665"/>
          </a:xfrm>
          <a:prstGeom prst="roundRect">
            <a:avLst>
              <a:gd name="adj" fmla="val 8564"/>
            </a:avLst>
          </a:prstGeom>
          <a:gradFill flip="none" rotWithShape="1">
            <a:gsLst>
              <a:gs pos="0">
                <a:srgbClr val="F0F0F0"/>
              </a:gs>
              <a:gs pos="100000">
                <a:srgbClr val="F1F1F1"/>
              </a:gs>
            </a:gsLst>
            <a:lin ang="2700000" scaled="1"/>
            <a:tileRect/>
          </a:gradFill>
          <a:ln w="38100">
            <a:gradFill flip="none" rotWithShape="1">
              <a:gsLst>
                <a:gs pos="100000">
                  <a:srgbClr val="FFFFFF"/>
                </a:gs>
                <a:gs pos="0">
                  <a:srgbClr val="CECED0"/>
                </a:gs>
              </a:gsLst>
              <a:lin ang="18900000" scaled="0"/>
              <a:tileRect/>
            </a:gradFill>
          </a:ln>
          <a:effectLst>
            <a:outerShdw blurRad="203200" dist="88900" dir="8100000" sx="102000" sy="102000" algn="tr" rotWithShape="0">
              <a:prstClr val="black">
                <a:alpha val="30000"/>
              </a:prstClr>
            </a:outerShdw>
          </a:effectLst>
        </p:spPr>
      </p:pic>
    </p:spTree>
  </p:cSld>
  <p:clrMapOvr>
    <a:masterClrMapping/>
  </p:clrMapOvr>
  <mc:AlternateContent xmlns:mc="http://schemas.openxmlformats.org/markup-compatibility/2006">
    <mc:Choice xmlns:p14="http://schemas.microsoft.com/office/powerpoint/2010/main" Requires="p14">
      <p:transition spd="slow">
        <p14:flash/>
      </p:transition>
    </mc:Choice>
    <mc:Fallback>
      <p:transition spd="slow">
        <p:fade/>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14:presetBounceEnd="40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40000">
                                          <p:cBhvr additive="base">
                                            <p:cTn id="7" dur="1250" fill="hold"/>
                                            <p:tgtEl>
                                              <p:spTgt spid="5"/>
                                            </p:tgtEl>
                                            <p:attrNameLst>
                                              <p:attrName>ppt_x</p:attrName>
                                            </p:attrNameLst>
                                          </p:cBhvr>
                                          <p:tavLst>
                                            <p:tav tm="0">
                                              <p:val>
                                                <p:strVal val="1+#ppt_w/2"/>
                                              </p:val>
                                            </p:tav>
                                            <p:tav tm="100000">
                                              <p:val>
                                                <p:strVal val="#ppt_x"/>
                                              </p:val>
                                            </p:tav>
                                          </p:tavLst>
                                        </p:anim>
                                        <p:anim calcmode="lin" valueType="num" p14:bounceEnd="40000">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accel="4000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14" presetClass="entr" presetSubtype="1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randombar(horizontal)">
                                          <p:cBhvr>
                                            <p:cTn id="11"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ldLvl="0" animBg="1"/>
        </p:bldLst>
      </p:timing>
    </mc:Fallback>
  </mc:AlternateContent>
</p:sld>
</file>

<file path=ppt/tags/tag1.xml><?xml version="1.0" encoding="utf-8"?>
<p:tagLst xmlns:p="http://schemas.openxmlformats.org/presentationml/2006/main">
  <p:tag name="MH" val="20150915182619"/>
  <p:tag name="MH_LIBRARY" val="GRAPHIC"/>
  <p:tag name="MH_TYPE" val="Other"/>
  <p:tag name="MH_ORDER" val="1"/>
</p:tagLst>
</file>

<file path=ppt/tags/tag10.xml><?xml version="1.0" encoding="utf-8"?>
<p:tagLst xmlns:p="http://schemas.openxmlformats.org/presentationml/2006/main">
  <p:tag name="ISPRING_PRESENTATION_TITLE" val="PowerPoint 演示文稿"/>
</p:tagLst>
</file>

<file path=ppt/tags/tag2.xml><?xml version="1.0" encoding="utf-8"?>
<p:tagLst xmlns:p="http://schemas.openxmlformats.org/presentationml/2006/main">
  <p:tag name="MH" val="20150915182619"/>
  <p:tag name="MH_LIBRARY" val="GRAPHIC"/>
  <p:tag name="MH_TYPE" val="Other"/>
  <p:tag name="MH_ORDER" val="2"/>
</p:tagLst>
</file>

<file path=ppt/tags/tag3.xml><?xml version="1.0" encoding="utf-8"?>
<p:tagLst xmlns:p="http://schemas.openxmlformats.org/presentationml/2006/main">
  <p:tag name="MH" val="20150915182619"/>
  <p:tag name="MH_LIBRARY" val="GRAPHIC"/>
  <p:tag name="MH_TYPE" val="Other"/>
  <p:tag name="MH_ORDER" val="3"/>
</p:tagLst>
</file>

<file path=ppt/tags/tag4.xml><?xml version="1.0" encoding="utf-8"?>
<p:tagLst xmlns:p="http://schemas.openxmlformats.org/presentationml/2006/main">
  <p:tag name="MH" val="20150915182619"/>
  <p:tag name="MH_LIBRARY" val="GRAPHIC"/>
  <p:tag name="MH_TYPE" val="Other"/>
  <p:tag name="MH_ORDER" val="5"/>
</p:tagLst>
</file>

<file path=ppt/tags/tag5.xml><?xml version="1.0" encoding="utf-8"?>
<p:tagLst xmlns:p="http://schemas.openxmlformats.org/presentationml/2006/main">
  <p:tag name="MH" val="20150915182619"/>
  <p:tag name="MH_LIBRARY" val="GRAPHIC"/>
  <p:tag name="MH_TYPE" val="Other"/>
  <p:tag name="MH_ORDER" val="6"/>
</p:tagLst>
</file>

<file path=ppt/tags/tag6.xml><?xml version="1.0" encoding="utf-8"?>
<p:tagLst xmlns:p="http://schemas.openxmlformats.org/presentationml/2006/main">
  <p:tag name="MH" val="20150915182619"/>
  <p:tag name="MH_LIBRARY" val="GRAPHIC"/>
  <p:tag name="MH_TYPE" val="Other"/>
  <p:tag name="MH_ORDER" val="7"/>
</p:tagLst>
</file>

<file path=ppt/tags/tag7.xml><?xml version="1.0" encoding="utf-8"?>
<p:tagLst xmlns:p="http://schemas.openxmlformats.org/presentationml/2006/main">
  <p:tag name="MH" val="20150915182619"/>
  <p:tag name="MH_LIBRARY" val="GRAPHIC"/>
  <p:tag name="MH_TYPE" val="Other"/>
  <p:tag name="MH_ORDER" val="2"/>
</p:tagLst>
</file>

<file path=ppt/tags/tag8.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05664564700_1_1"/>
</p:tagLst>
</file>

<file path=ppt/tags/tag9.xml><?xml version="1.0" encoding="utf-8"?>
<p:tagLst xmlns:p="http://schemas.openxmlformats.org/presentationml/2006/main">
  <p:tag name="KSO_WM_UNIT_PLACING_PICTURE_USER_VIEWPORT" val="{&quot;height&quot;:2940,&quot;width&quot;:3075}"/>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Agency FB"/>
        <a:ea typeface="幼圆"/>
        <a:cs typeface=""/>
      </a:majorFont>
      <a:minorFont>
        <a:latin typeface="Agency FB"/>
        <a:ea typeface="幼圆"/>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lumMod val="95000"/>
          </a:schemeClr>
        </a:solidFill>
        <a:ln w="31750">
          <a:gradFill flip="none" rotWithShape="1">
            <a:gsLst>
              <a:gs pos="0">
                <a:schemeClr val="bg1">
                  <a:lumMod val="85000"/>
                </a:schemeClr>
              </a:gs>
              <a:gs pos="100000">
                <a:schemeClr val="bg1"/>
              </a:gs>
            </a:gsLst>
            <a:lin ang="2700000" scaled="1"/>
            <a:tileRect/>
          </a:gradFill>
        </a:ln>
        <a:effectLst>
          <a:innerShdw blurRad="127000" dist="63500" dir="13500000">
            <a:schemeClr val="tx1">
              <a:lumMod val="65000"/>
              <a:lumOff val="35000"/>
              <a:alpha val="49000"/>
            </a:schemeClr>
          </a:innerShdw>
        </a:effectLst>
      </a:spPr>
      <a:bodyPr rtlCol="0" anchor="ctr"/>
      <a:lstStyle>
        <a:defPPr algn="ctr">
          <a:defRPr lang="zh-CN" altLang="en-US" sz="1015">
            <a:solidFill>
              <a:srgbClr val="FFFFFF"/>
            </a:solidFill>
            <a:latin typeface="+mn-ea"/>
            <a:cs typeface="+mn-ea"/>
            <a:sym typeface="+mn-lt"/>
          </a:defRPr>
        </a:defPPr>
      </a:lstStyle>
      <a:style>
        <a:lnRef idx="2">
          <a:schemeClr val="accent1">
            <a:shade val="50000"/>
          </a:schemeClr>
        </a:lnRef>
        <a:fillRef idx="1">
          <a:schemeClr val="accent1"/>
        </a:fillRef>
        <a:effectRef idx="0">
          <a:schemeClr val="accent1"/>
        </a:effectRef>
        <a:fontRef idx="minor">
          <a:schemeClr val="lt1"/>
        </a:fontRef>
      </a:style>
    </a:sp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15233</Words>
  <Application>WPS 演示</Application>
  <PresentationFormat>自定义</PresentationFormat>
  <Paragraphs>617</Paragraphs>
  <Slides>74</Slides>
  <Notes>74</Notes>
  <HiddenSlides>0</HiddenSlides>
  <MMClips>0</MMClips>
  <ScaleCrop>false</ScaleCrop>
  <HeadingPairs>
    <vt:vector size="6" baseType="variant">
      <vt:variant>
        <vt:lpstr>已用的字体</vt:lpstr>
      </vt:variant>
      <vt:variant>
        <vt:i4>18</vt:i4>
      </vt:variant>
      <vt:variant>
        <vt:lpstr>主题</vt:lpstr>
      </vt:variant>
      <vt:variant>
        <vt:i4>1</vt:i4>
      </vt:variant>
      <vt:variant>
        <vt:lpstr>幻灯片标题</vt:lpstr>
      </vt:variant>
      <vt:variant>
        <vt:i4>74</vt:i4>
      </vt:variant>
    </vt:vector>
  </HeadingPairs>
  <TitlesOfParts>
    <vt:vector size="93" baseType="lpstr">
      <vt:lpstr>Arial</vt:lpstr>
      <vt:lpstr>宋体</vt:lpstr>
      <vt:lpstr>Wingdings</vt:lpstr>
      <vt:lpstr>微软雅黑</vt:lpstr>
      <vt:lpstr>楷体</vt:lpstr>
      <vt:lpstr>隶书</vt:lpstr>
      <vt:lpstr>黑体</vt:lpstr>
      <vt:lpstr>Arial Unicode MS</vt:lpstr>
      <vt:lpstr>仿宋</vt:lpstr>
      <vt:lpstr>Agency FB</vt:lpstr>
      <vt:lpstr>Trebuchet MS</vt:lpstr>
      <vt:lpstr>Arial Unicode MS</vt:lpstr>
      <vt:lpstr>Calibri</vt:lpstr>
      <vt:lpstr>微软雅黑 Light</vt:lpstr>
      <vt:lpstr>Microsoft YaHei UI</vt:lpstr>
      <vt:lpstr>Calibri</vt:lpstr>
      <vt:lpstr>华文行楷</vt:lpstr>
      <vt:lpstr>幼圆</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综合办</cp:lastModifiedBy>
  <cp:revision>3205</cp:revision>
  <dcterms:created xsi:type="dcterms:W3CDTF">2012-10-07T00:28:00Z</dcterms:created>
  <dcterms:modified xsi:type="dcterms:W3CDTF">2020-12-03T09:34:10Z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2052-11.1.0.9991</vt:lpwstr>
  </property>
</Properties>
</file>